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8"/>
  </p:notesMasterIdLst>
  <p:sldIdLst>
    <p:sldId id="256" r:id="rId2"/>
    <p:sldId id="399" r:id="rId3"/>
    <p:sldId id="370" r:id="rId4"/>
    <p:sldId id="407" r:id="rId5"/>
    <p:sldId id="400" r:id="rId6"/>
    <p:sldId id="401" r:id="rId7"/>
    <p:sldId id="402" r:id="rId8"/>
    <p:sldId id="323" r:id="rId9"/>
    <p:sldId id="375" r:id="rId10"/>
    <p:sldId id="376" r:id="rId11"/>
    <p:sldId id="377" r:id="rId12"/>
    <p:sldId id="398" r:id="rId13"/>
    <p:sldId id="384" r:id="rId14"/>
    <p:sldId id="385" r:id="rId15"/>
    <p:sldId id="386" r:id="rId16"/>
    <p:sldId id="389" r:id="rId17"/>
    <p:sldId id="403" r:id="rId18"/>
    <p:sldId id="404" r:id="rId19"/>
    <p:sldId id="405" r:id="rId20"/>
    <p:sldId id="406" r:id="rId21"/>
    <p:sldId id="397" r:id="rId22"/>
    <p:sldId id="363" r:id="rId23"/>
    <p:sldId id="364" r:id="rId24"/>
    <p:sldId id="367" r:id="rId25"/>
    <p:sldId id="368" r:id="rId26"/>
    <p:sldId id="369" r:id="rId27"/>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7143" autoAdjust="0"/>
  </p:normalViewPr>
  <p:slideViewPr>
    <p:cSldViewPr>
      <p:cViewPr>
        <p:scale>
          <a:sx n="100" d="100"/>
          <a:sy n="100" d="100"/>
        </p:scale>
        <p:origin x="-324"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176C1-D4F6-4F94-9743-0CA4832CB99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E07CC4D9-1F44-47CC-A546-E93943BD7738}">
      <dgm:prSet/>
      <dgm:spPr/>
      <dgm:t>
        <a:bodyPr/>
        <a:lstStyle/>
        <a:p>
          <a:pPr rtl="0"/>
          <a:r>
            <a:rPr lang="en-GB" dirty="0" smtClean="0">
              <a:solidFill>
                <a:schemeClr val="accent6">
                  <a:lumMod val="75000"/>
                </a:schemeClr>
              </a:solidFill>
            </a:rPr>
            <a:t>“Helping to build capacity, capability and skills in data management and curation across the UK’s higher education research community”</a:t>
          </a:r>
          <a:endParaRPr lang="en-GB" dirty="0">
            <a:solidFill>
              <a:schemeClr val="accent6">
                <a:lumMod val="75000"/>
              </a:schemeClr>
            </a:solidFill>
          </a:endParaRPr>
        </a:p>
      </dgm:t>
    </dgm:pt>
    <dgm:pt modelId="{DFF71A16-9D23-441C-9FD1-0CD4CDDCE6C5}" type="parTrans" cxnId="{EAF619A5-10AB-42A2-A8C2-F578A9A9BDFE}">
      <dgm:prSet/>
      <dgm:spPr/>
      <dgm:t>
        <a:bodyPr/>
        <a:lstStyle/>
        <a:p>
          <a:endParaRPr lang="en-GB"/>
        </a:p>
      </dgm:t>
    </dgm:pt>
    <dgm:pt modelId="{FAFDDBC1-D064-4110-B7B5-31637541396A}" type="sibTrans" cxnId="{EAF619A5-10AB-42A2-A8C2-F578A9A9BDFE}">
      <dgm:prSet/>
      <dgm:spPr/>
      <dgm:t>
        <a:bodyPr/>
        <a:lstStyle/>
        <a:p>
          <a:endParaRPr lang="en-GB"/>
        </a:p>
      </dgm:t>
    </dgm:pt>
    <dgm:pt modelId="{5A05DE5D-6ACE-4C82-826C-B70CB5C5669A}" type="pres">
      <dgm:prSet presAssocID="{AAC176C1-D4F6-4F94-9743-0CA4832CB99D}" presName="compositeShape" presStyleCnt="0">
        <dgm:presLayoutVars>
          <dgm:dir/>
          <dgm:resizeHandles/>
        </dgm:presLayoutVars>
      </dgm:prSet>
      <dgm:spPr/>
      <dgm:t>
        <a:bodyPr/>
        <a:lstStyle/>
        <a:p>
          <a:endParaRPr lang="en-GB"/>
        </a:p>
      </dgm:t>
    </dgm:pt>
    <dgm:pt modelId="{E020AA08-B3C9-484D-AF68-F89FAA9EB024}" type="pres">
      <dgm:prSet presAssocID="{AAC176C1-D4F6-4F94-9743-0CA4832CB99D}" presName="pyramid" presStyleLbl="node1" presStyleIdx="0" presStyleCnt="1" custScaleX="91309"/>
      <dgm:spPr/>
    </dgm:pt>
    <dgm:pt modelId="{5B38FB7B-D777-4087-A89E-70DFCEAB42B7}" type="pres">
      <dgm:prSet presAssocID="{AAC176C1-D4F6-4F94-9743-0CA4832CB99D}" presName="theList" presStyleCnt="0"/>
      <dgm:spPr/>
    </dgm:pt>
    <dgm:pt modelId="{819A75E5-ADE8-48BA-A4B9-419851BBE5C1}" type="pres">
      <dgm:prSet presAssocID="{E07CC4D9-1F44-47CC-A546-E93943BD7738}" presName="aNode" presStyleLbl="fgAcc1" presStyleIdx="0" presStyleCnt="1" custScaleX="104215" custScaleY="71996" custLinFactNeighborX="-3801" custLinFactNeighborY="45807">
        <dgm:presLayoutVars>
          <dgm:bulletEnabled val="1"/>
        </dgm:presLayoutVars>
      </dgm:prSet>
      <dgm:spPr/>
      <dgm:t>
        <a:bodyPr/>
        <a:lstStyle/>
        <a:p>
          <a:endParaRPr lang="en-GB"/>
        </a:p>
      </dgm:t>
    </dgm:pt>
    <dgm:pt modelId="{F8B73A30-0261-49F2-96DA-D18D5E0D6994}" type="pres">
      <dgm:prSet presAssocID="{E07CC4D9-1F44-47CC-A546-E93943BD7738}" presName="aSpace" presStyleCnt="0"/>
      <dgm:spPr/>
    </dgm:pt>
  </dgm:ptLst>
  <dgm:cxnLst>
    <dgm:cxn modelId="{4303684F-408B-4993-A6B5-4473CE8F1BA3}" type="presOf" srcId="{AAC176C1-D4F6-4F94-9743-0CA4832CB99D}" destId="{5A05DE5D-6ACE-4C82-826C-B70CB5C5669A}" srcOrd="0" destOrd="0" presId="urn:microsoft.com/office/officeart/2005/8/layout/pyramid2"/>
    <dgm:cxn modelId="{EAF619A5-10AB-42A2-A8C2-F578A9A9BDFE}" srcId="{AAC176C1-D4F6-4F94-9743-0CA4832CB99D}" destId="{E07CC4D9-1F44-47CC-A546-E93943BD7738}" srcOrd="0" destOrd="0" parTransId="{DFF71A16-9D23-441C-9FD1-0CD4CDDCE6C5}" sibTransId="{FAFDDBC1-D064-4110-B7B5-31637541396A}"/>
    <dgm:cxn modelId="{669DF27E-28C6-499C-B84A-D6998932C2E1}" type="presOf" srcId="{E07CC4D9-1F44-47CC-A546-E93943BD7738}" destId="{819A75E5-ADE8-48BA-A4B9-419851BBE5C1}" srcOrd="0" destOrd="0" presId="urn:microsoft.com/office/officeart/2005/8/layout/pyramid2"/>
    <dgm:cxn modelId="{FD98231D-5219-4570-813E-5F5C4F692F6C}" type="presParOf" srcId="{5A05DE5D-6ACE-4C82-826C-B70CB5C5669A}" destId="{E020AA08-B3C9-484D-AF68-F89FAA9EB024}" srcOrd="0" destOrd="0" presId="urn:microsoft.com/office/officeart/2005/8/layout/pyramid2"/>
    <dgm:cxn modelId="{20401304-78CF-4241-A2B7-CD2808BEE02E}" type="presParOf" srcId="{5A05DE5D-6ACE-4C82-826C-B70CB5C5669A}" destId="{5B38FB7B-D777-4087-A89E-70DFCEAB42B7}" srcOrd="1" destOrd="0" presId="urn:microsoft.com/office/officeart/2005/8/layout/pyramid2"/>
    <dgm:cxn modelId="{5E2BC1A2-82DF-454C-B08F-BAE84E732195}" type="presParOf" srcId="{5B38FB7B-D777-4087-A89E-70DFCEAB42B7}" destId="{819A75E5-ADE8-48BA-A4B9-419851BBE5C1}" srcOrd="0" destOrd="0" presId="urn:microsoft.com/office/officeart/2005/8/layout/pyramid2"/>
    <dgm:cxn modelId="{EEA4CC79-DDCF-4702-9034-C197F01AF574}" type="presParOf" srcId="{5B38FB7B-D777-4087-A89E-70DFCEAB42B7}" destId="{F8B73A30-0261-49F2-96DA-D18D5E0D6994}"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7628CFFF-1BEB-4C5F-933D-0917ED89194B}" type="presOf" srcId="{C5329AFB-59F5-4C94-8FCA-0AB5B31055A1}" destId="{A8E25276-E0BD-4887-91AF-277E5BE97D57}" srcOrd="0" destOrd="0" presId="urn:microsoft.com/office/officeart/2005/8/layout/cycle3"/>
    <dgm:cxn modelId="{181D0586-5DCD-460D-8949-1226E4CAD3FD}" srcId="{C5329AFB-59F5-4C94-8FCA-0AB5B31055A1}" destId="{43E5C990-BC01-49B2-A495-2065E2B7915D}" srcOrd="2" destOrd="0" parTransId="{01D1D6A6-C2D8-4610-A779-58AF66FBB451}" sibTransId="{1594A925-F6A3-490F-ADD1-C18404D0FAB9}"/>
    <dgm:cxn modelId="{DDD17285-5F17-4F2E-9EE1-D23FE090BF7E}" type="presOf" srcId="{F93DF7C0-7508-4FA7-A14F-C0833F7989FE}" destId="{E068E2B9-1EF1-481C-B52A-467A3FF42150}" srcOrd="0" destOrd="0" presId="urn:microsoft.com/office/officeart/2005/8/layout/cycle3"/>
    <dgm:cxn modelId="{E42025E5-BC98-45CB-8566-49B72715F337}" type="presOf" srcId="{70938492-2E26-48F7-9EB7-F79362F54C14}" destId="{69EE2C61-6425-4640-909C-00656A7B900D}" srcOrd="0" destOrd="0" presId="urn:microsoft.com/office/officeart/2005/8/layout/cycle3"/>
    <dgm:cxn modelId="{C33429C4-3C45-4EEA-B96E-339E39B0DED9}" type="presOf" srcId="{03FB6D69-7BBA-457F-A039-23A6E113196A}" destId="{4526CD32-D2FE-40FD-89A3-A6382E0D23EE}" srcOrd="0" destOrd="0" presId="urn:microsoft.com/office/officeart/2005/8/layout/cycle3"/>
    <dgm:cxn modelId="{F4A15F0D-97D6-481A-96D1-2E50B1384D6B}" srcId="{C5329AFB-59F5-4C94-8FCA-0AB5B31055A1}" destId="{F93DF7C0-7508-4FA7-A14F-C0833F7989FE}" srcOrd="4" destOrd="0" parTransId="{B2BC54D8-A5CD-4E6E-BF91-9511CB54AA17}" sibTransId="{E20E2F6A-8550-4BB0-8872-F0D8C4ED541C}"/>
    <dgm:cxn modelId="{F93DE7A6-C97E-40B9-AB7E-67C8DA613C5C}" type="presOf" srcId="{0E076F2D-29B6-4BE6-953B-E02C29A415E1}" destId="{62AA2BA5-611F-494C-B1D0-A0921BBFACD9}" srcOrd="0" destOrd="0" presId="urn:microsoft.com/office/officeart/2005/8/layout/cycle3"/>
    <dgm:cxn modelId="{663E9217-8228-4C32-84FE-5E9591F4D991}" type="presOf" srcId="{11FE78AA-94D0-4EA4-9A04-4CF9DBA8DD9D}" destId="{FBF47795-8134-4B54-AF37-523ED6FDEF9F}"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BE8459FE-FAA2-4E21-8E38-5348A057A1A7}" type="presOf" srcId="{43E5C990-BC01-49B2-A495-2065E2B7915D}" destId="{C45297F9-5019-40F1-BC26-11A696317A55}"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1A794471-8DA5-4CD3-807E-28FB1E9B34CC}" srcId="{C5329AFB-59F5-4C94-8FCA-0AB5B31055A1}" destId="{0E076F2D-29B6-4BE6-953B-E02C29A415E1}" srcOrd="3" destOrd="0" parTransId="{A551CB95-F54E-4DC0-B606-CA7CEC79DD20}" sibTransId="{8F2C7463-D012-40AA-818A-30E8BDC68992}"/>
    <dgm:cxn modelId="{C3B4ED6A-CC84-411C-A312-9318AE4822F7}" type="presOf" srcId="{1A65F0E2-F1C8-4F9D-8591-A02D69F746E0}" destId="{C057B53F-C3BB-483B-8C8D-2531B5A6F112}" srcOrd="0" destOrd="0" presId="urn:microsoft.com/office/officeart/2005/8/layout/cycle3"/>
    <dgm:cxn modelId="{B21BF4FE-A866-4BB1-9EC8-D0119E73974A}" srcId="{C5329AFB-59F5-4C94-8FCA-0AB5B31055A1}" destId="{11FE78AA-94D0-4EA4-9A04-4CF9DBA8DD9D}" srcOrd="1" destOrd="0" parTransId="{2DDE25B9-0791-4514-91C3-4E680CC9AB1B}" sibTransId="{97892508-0E46-43AC-8DDB-6B6423E1B22B}"/>
    <dgm:cxn modelId="{8CB31AE2-9F92-47FC-9F2E-26E2ABE8E8A9}" type="presParOf" srcId="{A8E25276-E0BD-4887-91AF-277E5BE97D57}" destId="{08D60657-85F1-42F6-B1BA-5EEEF4DABB05}" srcOrd="0" destOrd="0" presId="urn:microsoft.com/office/officeart/2005/8/layout/cycle3"/>
    <dgm:cxn modelId="{D33DCE52-F18D-4F01-8564-B6043B3BFF1F}" type="presParOf" srcId="{08D60657-85F1-42F6-B1BA-5EEEF4DABB05}" destId="{69EE2C61-6425-4640-909C-00656A7B900D}" srcOrd="0" destOrd="0" presId="urn:microsoft.com/office/officeart/2005/8/layout/cycle3"/>
    <dgm:cxn modelId="{324F904A-9640-4C5E-9D9B-FFBFA41EFF68}" type="presParOf" srcId="{08D60657-85F1-42F6-B1BA-5EEEF4DABB05}" destId="{C057B53F-C3BB-483B-8C8D-2531B5A6F112}" srcOrd="1" destOrd="0" presId="urn:microsoft.com/office/officeart/2005/8/layout/cycle3"/>
    <dgm:cxn modelId="{1E5FFD71-8FC0-49C9-81F8-163E6E7BB1C9}" type="presParOf" srcId="{08D60657-85F1-42F6-B1BA-5EEEF4DABB05}" destId="{FBF47795-8134-4B54-AF37-523ED6FDEF9F}" srcOrd="2" destOrd="0" presId="urn:microsoft.com/office/officeart/2005/8/layout/cycle3"/>
    <dgm:cxn modelId="{C5E4B401-77A0-4B8B-B566-C8F2F50171FC}" type="presParOf" srcId="{08D60657-85F1-42F6-B1BA-5EEEF4DABB05}" destId="{C45297F9-5019-40F1-BC26-11A696317A55}" srcOrd="3" destOrd="0" presId="urn:microsoft.com/office/officeart/2005/8/layout/cycle3"/>
    <dgm:cxn modelId="{8D250DC6-D0CB-49D1-93D2-CF7F68ADBB88}" type="presParOf" srcId="{08D60657-85F1-42F6-B1BA-5EEEF4DABB05}" destId="{62AA2BA5-611F-494C-B1D0-A0921BBFACD9}" srcOrd="4" destOrd="0" presId="urn:microsoft.com/office/officeart/2005/8/layout/cycle3"/>
    <dgm:cxn modelId="{B150FC24-757F-4282-A176-4667C1DD6955}" type="presParOf" srcId="{08D60657-85F1-42F6-B1BA-5EEEF4DABB05}" destId="{E068E2B9-1EF1-481C-B52A-467A3FF42150}" srcOrd="5" destOrd="0" presId="urn:microsoft.com/office/officeart/2005/8/layout/cycle3"/>
    <dgm:cxn modelId="{F6940BE4-3793-4F72-9C8D-4E93747779EC}"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0AA08-B3C9-484D-AF68-F89FAA9EB024}">
      <dsp:nvSpPr>
        <dsp:cNvPr id="0" name=""/>
        <dsp:cNvSpPr/>
      </dsp:nvSpPr>
      <dsp:spPr>
        <a:xfrm>
          <a:off x="566308" y="0"/>
          <a:ext cx="4470985" cy="489654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A75E5-ADE8-48BA-A4B9-419851BBE5C1}">
      <dsp:nvSpPr>
        <dsp:cNvPr id="0" name=""/>
        <dsp:cNvSpPr/>
      </dsp:nvSpPr>
      <dsp:spPr>
        <a:xfrm>
          <a:off x="2613748" y="1017614"/>
          <a:ext cx="3316906" cy="282025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dirty="0" smtClean="0">
              <a:solidFill>
                <a:schemeClr val="accent6">
                  <a:lumMod val="75000"/>
                </a:schemeClr>
              </a:solidFill>
            </a:rPr>
            <a:t>“Helping to build capacity, capability and skills in data management and curation across the UK’s higher education research community”</a:t>
          </a:r>
          <a:endParaRPr lang="en-GB" sz="2300" kern="1200" dirty="0">
            <a:solidFill>
              <a:schemeClr val="accent6">
                <a:lumMod val="75000"/>
              </a:schemeClr>
            </a:solidFill>
          </a:endParaRPr>
        </a:p>
      </dsp:txBody>
      <dsp:txXfrm>
        <a:off x="2751421" y="1155287"/>
        <a:ext cx="3041560" cy="2544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B53F-C3BB-483B-8C8D-2531B5A6F112}">
      <dsp:nvSpPr>
        <dsp:cNvPr id="0" name=""/>
        <dsp:cNvSpPr/>
      </dsp:nvSpPr>
      <dsp:spPr>
        <a:xfrm>
          <a:off x="415838" y="-5282"/>
          <a:ext cx="2714525" cy="2714525"/>
        </a:xfrm>
        <a:prstGeom prst="circularArrow">
          <a:avLst>
            <a:gd name="adj1" fmla="val 5274"/>
            <a:gd name="adj2" fmla="val 312630"/>
            <a:gd name="adj3" fmla="val 14360755"/>
            <a:gd name="adj4" fmla="val 17049821"/>
            <a:gd name="adj5" fmla="val 547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1296140" y="1"/>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Create</a:t>
          </a:r>
          <a:endParaRPr lang="en-GB" sz="1300" kern="1200" dirty="0"/>
        </a:p>
      </dsp:txBody>
      <dsp:txXfrm>
        <a:off x="1319423" y="23284"/>
        <a:ext cx="907355" cy="430394"/>
      </dsp:txXfrm>
    </dsp:sp>
    <dsp:sp modelId="{FBF47795-8134-4B54-AF37-523ED6FDEF9F}">
      <dsp:nvSpPr>
        <dsp:cNvPr id="0" name=""/>
        <dsp:cNvSpPr/>
      </dsp:nvSpPr>
      <dsp:spPr>
        <a:xfrm>
          <a:off x="2252758" y="550942"/>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Document</a:t>
          </a:r>
          <a:endParaRPr lang="en-GB" sz="1300" kern="1200" dirty="0"/>
        </a:p>
      </dsp:txBody>
      <dsp:txXfrm>
        <a:off x="2276041" y="574225"/>
        <a:ext cx="907355" cy="430394"/>
      </dsp:txXfrm>
    </dsp:sp>
    <dsp:sp modelId="{C45297F9-5019-40F1-BC26-11A696317A55}">
      <dsp:nvSpPr>
        <dsp:cNvPr id="0" name=""/>
        <dsp:cNvSpPr/>
      </dsp:nvSpPr>
      <dsp:spPr>
        <a:xfrm>
          <a:off x="2252758" y="1652169"/>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Use</a:t>
          </a:r>
          <a:endParaRPr lang="en-GB" sz="1300" kern="1200" dirty="0"/>
        </a:p>
      </dsp:txBody>
      <dsp:txXfrm>
        <a:off x="2276041" y="1675452"/>
        <a:ext cx="907355" cy="430394"/>
      </dsp:txXfrm>
    </dsp:sp>
    <dsp:sp modelId="{62AA2BA5-611F-494C-B1D0-A0921BBFACD9}">
      <dsp:nvSpPr>
        <dsp:cNvPr id="0" name=""/>
        <dsp:cNvSpPr/>
      </dsp:nvSpPr>
      <dsp:spPr>
        <a:xfrm>
          <a:off x="1299067" y="2202782"/>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Store</a:t>
          </a:r>
          <a:endParaRPr lang="en-GB" sz="1300" kern="1200" dirty="0"/>
        </a:p>
      </dsp:txBody>
      <dsp:txXfrm>
        <a:off x="1322350" y="2226065"/>
        <a:ext cx="907355" cy="430394"/>
      </dsp:txXfrm>
    </dsp:sp>
    <dsp:sp modelId="{E068E2B9-1EF1-481C-B52A-467A3FF42150}">
      <dsp:nvSpPr>
        <dsp:cNvPr id="0" name=""/>
        <dsp:cNvSpPr/>
      </dsp:nvSpPr>
      <dsp:spPr>
        <a:xfrm>
          <a:off x="345376" y="1652169"/>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Share</a:t>
          </a:r>
          <a:endParaRPr lang="en-GB" sz="1300" kern="1200" dirty="0"/>
        </a:p>
      </dsp:txBody>
      <dsp:txXfrm>
        <a:off x="368659" y="1675452"/>
        <a:ext cx="907355" cy="430394"/>
      </dsp:txXfrm>
    </dsp:sp>
    <dsp:sp modelId="{4526CD32-D2FE-40FD-89A3-A6382E0D23EE}">
      <dsp:nvSpPr>
        <dsp:cNvPr id="0" name=""/>
        <dsp:cNvSpPr/>
      </dsp:nvSpPr>
      <dsp:spPr>
        <a:xfrm>
          <a:off x="345376" y="550942"/>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Preserve</a:t>
          </a:r>
          <a:endParaRPr lang="en-GB" sz="1300" kern="1200" dirty="0"/>
        </a:p>
      </dsp:txBody>
      <dsp:txXfrm>
        <a:off x="368659" y="574225"/>
        <a:ext cx="907355" cy="43039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4DB7D605-3A92-4E84-BB31-A571166815F9}" type="datetimeFigureOut">
              <a:rPr lang="en-GB" smtClean="0"/>
              <a:pPr/>
              <a:t>01/08/2014</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823"/>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8823"/>
            <a:ext cx="2945659" cy="493713"/>
          </a:xfrm>
          <a:prstGeom prst="rect">
            <a:avLst/>
          </a:prstGeom>
        </p:spPr>
        <p:txBody>
          <a:bodyPr vert="horz" lIns="91440" tIns="45720" rIns="91440" bIns="45720"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10</a:t>
            </a:fld>
            <a:endParaRPr lang="en-GB"/>
          </a:p>
        </p:txBody>
      </p:sp>
    </p:spTree>
    <p:extLst>
      <p:ext uri="{BB962C8B-B14F-4D97-AF65-F5344CB8AC3E}">
        <p14:creationId xmlns:p14="http://schemas.microsoft.com/office/powerpoint/2010/main" val="356090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11</a:t>
            </a:fld>
            <a:endParaRPr lang="en-GB"/>
          </a:p>
        </p:txBody>
      </p:sp>
    </p:spTree>
    <p:extLst>
      <p:ext uri="{BB962C8B-B14F-4D97-AF65-F5344CB8AC3E}">
        <p14:creationId xmlns:p14="http://schemas.microsoft.com/office/powerpoint/2010/main" val="213253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12</a:t>
            </a:fld>
            <a:endParaRPr lang="en-GB"/>
          </a:p>
        </p:txBody>
      </p:sp>
    </p:spTree>
    <p:extLst>
      <p:ext uri="{BB962C8B-B14F-4D97-AF65-F5344CB8AC3E}">
        <p14:creationId xmlns:p14="http://schemas.microsoft.com/office/powerpoint/2010/main" val="209421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13</a:t>
            </a:fld>
            <a:endParaRPr lang="en-GB"/>
          </a:p>
        </p:txBody>
      </p:sp>
    </p:spTree>
    <p:extLst>
      <p:ext uri="{BB962C8B-B14F-4D97-AF65-F5344CB8AC3E}">
        <p14:creationId xmlns:p14="http://schemas.microsoft.com/office/powerpoint/2010/main" val="3489422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630DED2C-13DD-4CF1-980A-D33C37482347}" type="slidenum">
              <a:rPr lang="en-GB" altLang="en-US" smtClean="0">
                <a:latin typeface="Calibri" pitchFamily="34" charset="0"/>
              </a:rPr>
              <a:pPr eaLnBrk="1" fontAlgn="base" hangingPunct="1">
                <a:spcBef>
                  <a:spcPct val="0"/>
                </a:spcBef>
                <a:spcAft>
                  <a:spcPct val="0"/>
                </a:spcAft>
              </a:pPr>
              <a:t>14</a:t>
            </a:fld>
            <a:endParaRPr lang="en-GB" alt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19996C01-8696-4AC3-B253-4F73304062D5}" type="slidenum">
              <a:rPr lang="en-GB" altLang="en-US" smtClean="0">
                <a:latin typeface="Calibri" pitchFamily="34" charset="0"/>
              </a:rPr>
              <a:pPr eaLnBrk="1" fontAlgn="base" hangingPunct="1">
                <a:spcBef>
                  <a:spcPct val="0"/>
                </a:spcBef>
                <a:spcAft>
                  <a:spcPct val="0"/>
                </a:spcAft>
              </a:pPr>
              <a:t>16</a:t>
            </a:fld>
            <a:endParaRPr lang="en-GB" alt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21</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22</a:t>
            </a:fld>
            <a:endParaRPr lang="en-GB"/>
          </a:p>
        </p:txBody>
      </p:sp>
    </p:spTree>
    <p:extLst>
      <p:ext uri="{BB962C8B-B14F-4D97-AF65-F5344CB8AC3E}">
        <p14:creationId xmlns:p14="http://schemas.microsoft.com/office/powerpoint/2010/main" val="2500217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23</a:t>
            </a:fld>
            <a:endParaRPr lang="en-GB"/>
          </a:p>
        </p:txBody>
      </p:sp>
    </p:spTree>
    <p:extLst>
      <p:ext uri="{BB962C8B-B14F-4D97-AF65-F5344CB8AC3E}">
        <p14:creationId xmlns:p14="http://schemas.microsoft.com/office/powerpoint/2010/main" val="269970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Clr>
                <a:srgbClr val="FFFF00"/>
              </a:buClr>
              <a:buFont typeface="Arial" pitchFamily="34" charset="0"/>
              <a:buNone/>
            </a:pPr>
            <a:r>
              <a:rPr lang="en-GB" sz="2000" dirty="0" err="1" smtClean="0">
                <a:solidFill>
                  <a:schemeClr val="tx1"/>
                </a:solidFill>
              </a:rPr>
              <a:t>Jisc</a:t>
            </a:r>
            <a:r>
              <a:rPr lang="en-GB" sz="2000" dirty="0" smtClean="0">
                <a:solidFill>
                  <a:schemeClr val="tx1"/>
                </a:solidFill>
              </a:rPr>
              <a:t>-funded consortium comprising units from the: </a:t>
            </a:r>
          </a:p>
          <a:p>
            <a:pPr marL="800100" lvl="1" indent="-342900">
              <a:spcAft>
                <a:spcPts val="600"/>
              </a:spcAft>
              <a:buFont typeface="Arial" panose="020B0604020202020204" pitchFamily="34" charset="0"/>
              <a:buChar char="•"/>
            </a:pPr>
            <a:r>
              <a:rPr lang="en-GB" sz="2000" dirty="0" smtClean="0">
                <a:solidFill>
                  <a:schemeClr val="tx1"/>
                </a:solidFill>
              </a:rPr>
              <a:t>Universities of Bath (UKOLN) 	</a:t>
            </a:r>
          </a:p>
          <a:p>
            <a:pPr marL="800100" lvl="1" indent="-342900">
              <a:spcAft>
                <a:spcPts val="600"/>
              </a:spcAft>
              <a:buFont typeface="Arial" panose="020B0604020202020204" pitchFamily="34" charset="0"/>
              <a:buChar char="•"/>
            </a:pPr>
            <a:r>
              <a:rPr lang="en-GB" sz="2000" dirty="0" smtClean="0">
                <a:solidFill>
                  <a:schemeClr val="tx1"/>
                </a:solidFill>
              </a:rPr>
              <a:t>Edinburgh (DCC Centre)</a:t>
            </a:r>
          </a:p>
          <a:p>
            <a:pPr marL="800100" lvl="1" indent="-342900">
              <a:spcAft>
                <a:spcPts val="600"/>
              </a:spcAft>
              <a:buFont typeface="Arial" panose="020B0604020202020204" pitchFamily="34" charset="0"/>
              <a:buChar char="•"/>
            </a:pPr>
            <a:r>
              <a:rPr lang="en-GB" sz="2000" dirty="0" smtClean="0">
                <a:solidFill>
                  <a:schemeClr val="tx1"/>
                </a:solidFill>
              </a:rPr>
              <a:t>Glasgow (HATII)</a:t>
            </a:r>
          </a:p>
          <a:p>
            <a:pPr>
              <a:spcAft>
                <a:spcPts val="600"/>
              </a:spcAft>
              <a:buClr>
                <a:srgbClr val="FFFF00"/>
              </a:buClr>
            </a:pPr>
            <a:endParaRPr lang="en-GB" sz="2000" dirty="0" smtClean="0">
              <a:solidFill>
                <a:schemeClr val="tx1"/>
              </a:solidFill>
            </a:endParaRPr>
          </a:p>
          <a:p>
            <a:pPr>
              <a:spcBef>
                <a:spcPct val="0"/>
              </a:spcBef>
              <a:buClr>
                <a:srgbClr val="FFFF00"/>
              </a:buClr>
              <a:buFont typeface="Arial" pitchFamily="34" charset="0"/>
              <a:buNone/>
            </a:pPr>
            <a:r>
              <a:rPr lang="en-GB" sz="2000" dirty="0" smtClean="0">
                <a:solidFill>
                  <a:schemeClr val="tx1"/>
                </a:solidFill>
              </a:rPr>
              <a:t>Launched 1</a:t>
            </a:r>
            <a:r>
              <a:rPr lang="en-GB" sz="2000" baseline="30000" dirty="0" smtClean="0">
                <a:solidFill>
                  <a:schemeClr val="tx1"/>
                </a:solidFill>
              </a:rPr>
              <a:t>st</a:t>
            </a:r>
            <a:r>
              <a:rPr lang="en-GB" sz="2000" dirty="0" smtClean="0">
                <a:solidFill>
                  <a:schemeClr val="tx1"/>
                </a:solidFill>
              </a:rPr>
              <a:t> March 2004 as a national centre for solving challenges in digital </a:t>
            </a:r>
            <a:r>
              <a:rPr lang="en-GB" sz="2000" dirty="0" err="1" smtClean="0">
                <a:solidFill>
                  <a:schemeClr val="tx1"/>
                </a:solidFill>
              </a:rPr>
              <a:t>curation</a:t>
            </a:r>
            <a:r>
              <a:rPr lang="en-GB" sz="2000" dirty="0" smtClean="0">
                <a:solidFill>
                  <a:schemeClr val="tx1"/>
                </a:solidFill>
              </a:rPr>
              <a:t> that could not be tackled by any single institution or discipline</a:t>
            </a:r>
          </a:p>
          <a:p>
            <a:endParaRPr lang="en-GB" dirty="0"/>
          </a:p>
        </p:txBody>
      </p:sp>
      <p:sp>
        <p:nvSpPr>
          <p:cNvPr id="4" name="Slide Number Placeholder 3"/>
          <p:cNvSpPr>
            <a:spLocks noGrp="1"/>
          </p:cNvSpPr>
          <p:nvPr>
            <p:ph type="sldNum" sz="quarter" idx="10"/>
          </p:nvPr>
        </p:nvSpPr>
        <p:spPr/>
        <p:txBody>
          <a:bodyPr/>
          <a:lstStyle/>
          <a:p>
            <a:fld id="{BB9885C1-2930-4BC7-8C98-6875A001E86E}" type="slidenum">
              <a:rPr lang="en-GB" smtClean="0"/>
              <a:pPr/>
              <a:t>2</a:t>
            </a:fld>
            <a:endParaRPr lang="en-GB"/>
          </a:p>
        </p:txBody>
      </p:sp>
    </p:spTree>
    <p:extLst>
      <p:ext uri="{BB962C8B-B14F-4D97-AF65-F5344CB8AC3E}">
        <p14:creationId xmlns:p14="http://schemas.microsoft.com/office/powerpoint/2010/main" val="3317107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4A802F5-E126-4B0F-85CF-DFB40C258FD6}" type="slidenum">
              <a:rPr lang="en-GB" smtClean="0"/>
              <a:pPr/>
              <a:t>24</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25</a:t>
            </a:fld>
            <a:endParaRPr lang="en-GB"/>
          </a:p>
        </p:txBody>
      </p:sp>
    </p:spTree>
    <p:extLst>
      <p:ext uri="{BB962C8B-B14F-4D97-AF65-F5344CB8AC3E}">
        <p14:creationId xmlns:p14="http://schemas.microsoft.com/office/powerpoint/2010/main" val="1766720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A802F5-E126-4B0F-85CF-DFB40C258FD6}" type="slidenum">
              <a:rPr lang="en-GB" smtClean="0"/>
              <a:pPr/>
              <a:t>26</a:t>
            </a:fld>
            <a:endParaRPr lang="en-GB"/>
          </a:p>
        </p:txBody>
      </p:sp>
    </p:spTree>
    <p:extLst>
      <p:ext uri="{BB962C8B-B14F-4D97-AF65-F5344CB8AC3E}">
        <p14:creationId xmlns:p14="http://schemas.microsoft.com/office/powerpoint/2010/main" val="2833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val="211440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a:defRPr/>
            </a:pPr>
            <a:endParaRPr lang="en-GB" dirty="0" smtClean="0"/>
          </a:p>
        </p:txBody>
      </p:sp>
      <p:sp>
        <p:nvSpPr>
          <p:cNvPr id="38916" name="Slide Number Placeholder 3"/>
          <p:cNvSpPr>
            <a:spLocks noGrp="1"/>
          </p:cNvSpPr>
          <p:nvPr>
            <p:ph type="sldNum" sz="quarter"/>
          </p:nvPr>
        </p:nvSpPr>
        <p:spPr>
          <a:noFill/>
        </p:spPr>
        <p:txBody>
          <a:bodyPr/>
          <a:lstStyle/>
          <a:p>
            <a:pPr defTabSz="436696">
              <a:tabLst>
                <a:tab pos="691679" algn="l"/>
                <a:tab pos="1384824" algn="l"/>
                <a:tab pos="2076502" algn="l"/>
                <a:tab pos="2769646" algn="l"/>
              </a:tabLst>
            </a:pPr>
            <a:fld id="{D8AA1420-998F-42F2-8DD1-42BC3FEFF02D}" type="slidenum">
              <a:rPr lang="en-GB" smtClean="0">
                <a:latin typeface="DejaVu Sans Condensed"/>
                <a:ea typeface="DejaVu Sans Condensed"/>
                <a:cs typeface="DejaVu Sans Condensed"/>
              </a:rPr>
              <a:pPr defTabSz="436696">
                <a:tabLst>
                  <a:tab pos="691679" algn="l"/>
                  <a:tab pos="1384824" algn="l"/>
                  <a:tab pos="2076502" algn="l"/>
                  <a:tab pos="2769646" algn="l"/>
                </a:tabLst>
              </a:pPr>
              <a:t>4</a:t>
            </a:fld>
            <a:endParaRPr lang="en-GB" dirty="0" smtClean="0">
              <a:latin typeface="DejaVu Sans Condensed"/>
              <a:ea typeface="DejaVu Sans Condensed"/>
              <a:cs typeface="DejaVu Sans Condense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ffectLst/>
              </a:rPr>
              <a:t>Broadly speaking research data is collected, recorded, processed and results are published. </a:t>
            </a:r>
          </a:p>
          <a:p>
            <a:endParaRPr lang="en-GB" dirty="0" smtClean="0">
              <a:effectLst/>
            </a:endParaRPr>
          </a:p>
          <a:p>
            <a:r>
              <a:rPr lang="en-GB" dirty="0" smtClean="0">
                <a:effectLst/>
              </a:rPr>
              <a:t>The management of research data will involve different combinations of researchers and support staff and activities during different stages of your research.  The research data lifecycle reflects how your research data has been managed at each stage in the research lifecycle. </a:t>
            </a:r>
          </a:p>
          <a:p>
            <a:r>
              <a:rPr lang="en-GB" dirty="0" smtClean="0">
                <a:effectLst/>
              </a:rPr>
              <a:t> </a:t>
            </a:r>
          </a:p>
          <a:p>
            <a:r>
              <a:rPr lang="en-GB" dirty="0" smtClean="0">
                <a:effectLst/>
              </a:rPr>
              <a:t>Leeds bre3akdown</a:t>
            </a:r>
            <a:r>
              <a:rPr lang="en-GB" baseline="0" dirty="0" smtClean="0">
                <a:effectLst/>
              </a:rPr>
              <a:t> of responsibilities:</a:t>
            </a:r>
            <a:endParaRPr lang="en-GB" dirty="0" smtClean="0">
              <a:effectLst/>
            </a:endParaRPr>
          </a:p>
          <a:p>
            <a:pPr marL="171450" indent="-171450">
              <a:buFont typeface="Arial" panose="020B0604020202020204" pitchFamily="34" charset="0"/>
              <a:buChar char="•"/>
            </a:pPr>
            <a:r>
              <a:rPr lang="en-GB" dirty="0" smtClean="0">
                <a:effectLst/>
              </a:rPr>
              <a:t>PI / Responsible Data Owner responsibilities </a:t>
            </a:r>
            <a:r>
              <a:rPr lang="en-GB" i="1" dirty="0" smtClean="0">
                <a:effectLst/>
              </a:rPr>
              <a:t>during</a:t>
            </a:r>
            <a:r>
              <a:rPr lang="en-GB" dirty="0" smtClean="0">
                <a:effectLst/>
              </a:rPr>
              <a:t> the project/programme lifetime - this will include the writing of the data management plan as the proposal is developed, ensuring that the plan is followed, and making the data and associated contextual information available for deposit at the end of the project. It is expected that all members of the research team will be engaged in the data management activities with support and infrastructure coordinated at the University level. </a:t>
            </a:r>
          </a:p>
          <a:p>
            <a:pPr marL="171450" indent="-171450">
              <a:buFont typeface="Arial" panose="020B0604020202020204" pitchFamily="34" charset="0"/>
              <a:buChar char="•"/>
            </a:pPr>
            <a:endParaRPr lang="en-GB" dirty="0" smtClean="0">
              <a:effectLst/>
            </a:endParaRPr>
          </a:p>
          <a:p>
            <a:pPr marL="171450" indent="-171450">
              <a:buFont typeface="Arial" panose="020B0604020202020204" pitchFamily="34" charset="0"/>
              <a:buChar char="•"/>
            </a:pPr>
            <a:r>
              <a:rPr lang="en-GB" dirty="0" smtClean="0">
                <a:effectLst/>
              </a:rPr>
              <a:t>PI / Responsible Data Owner responsibilities </a:t>
            </a:r>
            <a:r>
              <a:rPr lang="en-GB" i="1" dirty="0" smtClean="0">
                <a:effectLst/>
              </a:rPr>
              <a:t>beyond</a:t>
            </a:r>
            <a:r>
              <a:rPr lang="en-GB" dirty="0" smtClean="0">
                <a:effectLst/>
              </a:rPr>
              <a:t> the project/programme lifetime - beyond the life of the project it is expected that the University or repository will be responsible for the management of the data. The value of research data may not always be fully appreciated during the project and may change over time beyond the life of the project. Decisions about the long term storage and preservation of data may have to be reviewed where the importance of the research changes over time. While the PI may be available to help with such decisions it will be the responsibility of the University or repository to ensure that the agreed management is undertaken.</a:t>
            </a:r>
          </a:p>
          <a:p>
            <a:endParaRPr lang="en-GB" altLang="en-US" dirty="0" smtClean="0">
              <a:latin typeface="Arial" charset="0"/>
              <a:cs typeface="Arial" charset="0"/>
            </a:endParaRPr>
          </a:p>
          <a:p>
            <a:endParaRPr lang="en-GB" altLang="en-US" dirty="0" smtClean="0">
              <a:latin typeface="Arial" charset="0"/>
              <a:cs typeface="Arial" charset="0"/>
            </a:endParaRPr>
          </a:p>
        </p:txBody>
      </p:sp>
      <p:sp>
        <p:nvSpPr>
          <p:cNvPr id="266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36696" eaLnBrk="0" hangingPunct="0">
              <a:tabLst>
                <a:tab pos="691679" algn="l"/>
                <a:tab pos="1384824" algn="l"/>
                <a:tab pos="2076502" algn="l"/>
                <a:tab pos="2769646" algn="l"/>
              </a:tabLst>
              <a:defRPr sz="2200">
                <a:solidFill>
                  <a:schemeClr val="bg1"/>
                </a:solidFill>
                <a:latin typeface="Times New Roman" pitchFamily="18" charset="0"/>
                <a:ea typeface="DejaVu Sans Condensed" pitchFamily="34" charset="0"/>
                <a:cs typeface="DejaVu Sans Condensed" pitchFamily="34" charset="0"/>
              </a:defRPr>
            </a:lvl1pPr>
            <a:lvl2pPr marL="685817" indent="-263776" defTabSz="436696" eaLnBrk="0" hangingPunct="0">
              <a:tabLst>
                <a:tab pos="691679" algn="l"/>
                <a:tab pos="1384824" algn="l"/>
                <a:tab pos="2076502" algn="l"/>
                <a:tab pos="2769646" algn="l"/>
              </a:tabLst>
              <a:defRPr sz="2200">
                <a:solidFill>
                  <a:schemeClr val="bg1"/>
                </a:solidFill>
                <a:latin typeface="Times New Roman" pitchFamily="18" charset="0"/>
                <a:ea typeface="DejaVu Sans Condensed" pitchFamily="34" charset="0"/>
                <a:cs typeface="DejaVu Sans Condensed" pitchFamily="34" charset="0"/>
              </a:defRPr>
            </a:lvl2pPr>
            <a:lvl3pPr marL="1055103" indent="-211021" defTabSz="436696" eaLnBrk="0" hangingPunct="0">
              <a:tabLst>
                <a:tab pos="691679" algn="l"/>
                <a:tab pos="1384824" algn="l"/>
                <a:tab pos="2076502" algn="l"/>
                <a:tab pos="2769646" algn="l"/>
              </a:tabLst>
              <a:defRPr sz="2200">
                <a:solidFill>
                  <a:schemeClr val="bg1"/>
                </a:solidFill>
                <a:latin typeface="Times New Roman" pitchFamily="18" charset="0"/>
                <a:ea typeface="DejaVu Sans Condensed" pitchFamily="34" charset="0"/>
                <a:cs typeface="DejaVu Sans Condensed" pitchFamily="34" charset="0"/>
              </a:defRPr>
            </a:lvl3pPr>
            <a:lvl4pPr marL="1477145" indent="-211021" defTabSz="436696" eaLnBrk="0" hangingPunct="0">
              <a:tabLst>
                <a:tab pos="691679" algn="l"/>
                <a:tab pos="1384824" algn="l"/>
                <a:tab pos="2076502" algn="l"/>
                <a:tab pos="2769646" algn="l"/>
              </a:tabLst>
              <a:defRPr sz="2200">
                <a:solidFill>
                  <a:schemeClr val="bg1"/>
                </a:solidFill>
                <a:latin typeface="Times New Roman" pitchFamily="18" charset="0"/>
                <a:ea typeface="DejaVu Sans Condensed" pitchFamily="34" charset="0"/>
                <a:cs typeface="DejaVu Sans Condensed" pitchFamily="34" charset="0"/>
              </a:defRPr>
            </a:lvl4pPr>
            <a:lvl5pPr marL="1899186" indent="-211021" defTabSz="436696" eaLnBrk="0" hangingPunct="0">
              <a:tabLst>
                <a:tab pos="691679" algn="l"/>
                <a:tab pos="1384824" algn="l"/>
                <a:tab pos="2076502" algn="l"/>
                <a:tab pos="2769646" algn="l"/>
              </a:tabLst>
              <a:defRPr sz="2200">
                <a:solidFill>
                  <a:schemeClr val="bg1"/>
                </a:solidFill>
                <a:latin typeface="Times New Roman" pitchFamily="18" charset="0"/>
                <a:ea typeface="DejaVu Sans Condensed" pitchFamily="34" charset="0"/>
                <a:cs typeface="DejaVu Sans Condensed" pitchFamily="34" charset="0"/>
              </a:defRPr>
            </a:lvl5pPr>
            <a:lvl6pPr marL="2321227" indent="-211021" defTabSz="436696" eaLnBrk="0" fontAlgn="base" hangingPunct="0">
              <a:spcBef>
                <a:spcPct val="0"/>
              </a:spcBef>
              <a:spcAft>
                <a:spcPct val="0"/>
              </a:spcAft>
              <a:tabLst>
                <a:tab pos="691679" algn="l"/>
                <a:tab pos="1384824" algn="l"/>
                <a:tab pos="2076502" algn="l"/>
                <a:tab pos="2769646" algn="l"/>
              </a:tabLst>
              <a:defRPr sz="2200">
                <a:solidFill>
                  <a:schemeClr val="bg1"/>
                </a:solidFill>
                <a:latin typeface="Times New Roman" pitchFamily="18" charset="0"/>
                <a:ea typeface="DejaVu Sans Condensed" pitchFamily="34" charset="0"/>
                <a:cs typeface="DejaVu Sans Condensed" pitchFamily="34" charset="0"/>
              </a:defRPr>
            </a:lvl6pPr>
            <a:lvl7pPr marL="2743269" indent="-211021" defTabSz="436696" eaLnBrk="0" fontAlgn="base" hangingPunct="0">
              <a:spcBef>
                <a:spcPct val="0"/>
              </a:spcBef>
              <a:spcAft>
                <a:spcPct val="0"/>
              </a:spcAft>
              <a:tabLst>
                <a:tab pos="691679" algn="l"/>
                <a:tab pos="1384824" algn="l"/>
                <a:tab pos="2076502" algn="l"/>
                <a:tab pos="2769646" algn="l"/>
              </a:tabLst>
              <a:defRPr sz="2200">
                <a:solidFill>
                  <a:schemeClr val="bg1"/>
                </a:solidFill>
                <a:latin typeface="Times New Roman" pitchFamily="18" charset="0"/>
                <a:ea typeface="DejaVu Sans Condensed" pitchFamily="34" charset="0"/>
                <a:cs typeface="DejaVu Sans Condensed" pitchFamily="34" charset="0"/>
              </a:defRPr>
            </a:lvl7pPr>
            <a:lvl8pPr marL="3165310" indent="-211021" defTabSz="436696" eaLnBrk="0" fontAlgn="base" hangingPunct="0">
              <a:spcBef>
                <a:spcPct val="0"/>
              </a:spcBef>
              <a:spcAft>
                <a:spcPct val="0"/>
              </a:spcAft>
              <a:tabLst>
                <a:tab pos="691679" algn="l"/>
                <a:tab pos="1384824" algn="l"/>
                <a:tab pos="2076502" algn="l"/>
                <a:tab pos="2769646" algn="l"/>
              </a:tabLst>
              <a:defRPr sz="2200">
                <a:solidFill>
                  <a:schemeClr val="bg1"/>
                </a:solidFill>
                <a:latin typeface="Times New Roman" pitchFamily="18" charset="0"/>
                <a:ea typeface="DejaVu Sans Condensed" pitchFamily="34" charset="0"/>
                <a:cs typeface="DejaVu Sans Condensed" pitchFamily="34" charset="0"/>
              </a:defRPr>
            </a:lvl8pPr>
            <a:lvl9pPr marL="3587351" indent="-211021" defTabSz="436696" eaLnBrk="0" fontAlgn="base" hangingPunct="0">
              <a:spcBef>
                <a:spcPct val="0"/>
              </a:spcBef>
              <a:spcAft>
                <a:spcPct val="0"/>
              </a:spcAft>
              <a:tabLst>
                <a:tab pos="691679" algn="l"/>
                <a:tab pos="1384824" algn="l"/>
                <a:tab pos="2076502" algn="l"/>
                <a:tab pos="2769646" algn="l"/>
              </a:tabLst>
              <a:defRPr sz="2200">
                <a:solidFill>
                  <a:schemeClr val="bg1"/>
                </a:solidFill>
                <a:latin typeface="Times New Roman" pitchFamily="18" charset="0"/>
                <a:ea typeface="DejaVu Sans Condensed" pitchFamily="34" charset="0"/>
                <a:cs typeface="DejaVu Sans Condensed" pitchFamily="34" charset="0"/>
              </a:defRPr>
            </a:lvl9pPr>
          </a:lstStyle>
          <a:p>
            <a:pPr eaLnBrk="1" hangingPunct="1"/>
            <a:fld id="{E84AB853-E6CF-4BE3-B1F6-081F9A719449}" type="slidenum">
              <a:rPr lang="en-GB" altLang="en-US" sz="1100">
                <a:solidFill>
                  <a:srgbClr val="000000"/>
                </a:solidFill>
                <a:latin typeface="DejaVu Sans Condensed" pitchFamily="34" charset="0"/>
              </a:rPr>
              <a:pPr eaLnBrk="1" hangingPunct="1"/>
              <a:t>5</a:t>
            </a:fld>
            <a:endParaRPr lang="en-GB" altLang="en-US" sz="1100">
              <a:solidFill>
                <a:srgbClr val="000000"/>
              </a:solidFill>
              <a:latin typeface="DejaVu Sans Condensed"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Why are RDM</a:t>
            </a:r>
            <a:r>
              <a:rPr lang="en-GB" b="1" baseline="0" dirty="0" smtClean="0"/>
              <a:t> </a:t>
            </a:r>
            <a:r>
              <a:rPr lang="en-GB" b="1" dirty="0" smtClean="0"/>
              <a:t>and data sharing now such big issues?</a:t>
            </a:r>
          </a:p>
          <a:p>
            <a:endParaRPr lang="en-GB" sz="1200" b="1" i="1" dirty="0" smtClean="0"/>
          </a:p>
          <a:p>
            <a:r>
              <a:rPr lang="en-GB" sz="1200" i="1" dirty="0" smtClean="0"/>
              <a:t>‘Publicly funded research data are a public good, produced in the public interest, which should be made openly available with as few restrictions as possible in a timely and responsible manner that does not harm intellectual property.’ </a:t>
            </a:r>
          </a:p>
          <a:p>
            <a:r>
              <a:rPr lang="en-GB" sz="1100" dirty="0" smtClean="0"/>
              <a:t>RCUK Common Principles on Data Policy</a:t>
            </a:r>
            <a:r>
              <a:rPr lang="en-GB" sz="1100" baseline="0" dirty="0" smtClean="0"/>
              <a:t> </a:t>
            </a:r>
            <a:r>
              <a:rPr lang="en-GB" sz="1050" dirty="0" smtClean="0">
                <a:hlinkClick r:id="rId3"/>
              </a:rPr>
              <a:t>http://</a:t>
            </a:r>
            <a:r>
              <a:rPr lang="en-GB" sz="1050" dirty="0" err="1" smtClean="0">
                <a:hlinkClick r:id="rId3"/>
              </a:rPr>
              <a:t>www.rcuk.ac.uk</a:t>
            </a:r>
            <a:r>
              <a:rPr lang="en-GB" sz="1050" dirty="0" smtClean="0">
                <a:hlinkClick r:id="rId3"/>
              </a:rPr>
              <a:t>/research/Pages/</a:t>
            </a:r>
            <a:r>
              <a:rPr lang="en-GB" sz="1050" dirty="0" err="1" smtClean="0">
                <a:hlinkClick r:id="rId3"/>
              </a:rPr>
              <a:t>DataPolicy.aspx</a:t>
            </a:r>
            <a:r>
              <a:rPr lang="en-GB" sz="1050" dirty="0" smtClean="0"/>
              <a:t> </a:t>
            </a:r>
          </a:p>
          <a:p>
            <a:endParaRPr lang="en-GB" b="1" dirty="0" smtClean="0"/>
          </a:p>
          <a:p>
            <a:r>
              <a:rPr lang="en-GB" dirty="0" smtClean="0"/>
              <a:t>RCUK OA policy revised in 2012 to require a statement in published papers on how to access the underlying data.</a:t>
            </a:r>
          </a:p>
          <a:p>
            <a:endParaRPr lang="en-GB" dirty="0" smtClean="0"/>
          </a:p>
          <a:p>
            <a:r>
              <a:rPr lang="en-GB" dirty="0" err="1" smtClean="0"/>
              <a:t>Wellcome</a:t>
            </a:r>
            <a:r>
              <a:rPr lang="en-GB" dirty="0" smtClean="0"/>
              <a:t> Trust has recently extended the OA mandate to include monographs as well as articles. </a:t>
            </a:r>
          </a:p>
          <a:p>
            <a:endParaRPr lang="en-GB" dirty="0" smtClean="0"/>
          </a:p>
          <a:p>
            <a:r>
              <a:rPr lang="en-GB" dirty="0" err="1" smtClean="0"/>
              <a:t>AllTrials</a:t>
            </a:r>
            <a:r>
              <a:rPr lang="en-GB" dirty="0" smtClean="0"/>
              <a:t> is working to make clinical trial data more accessible and has support from the majority of funding bodies. </a:t>
            </a:r>
          </a:p>
          <a:p>
            <a:endParaRPr lang="en-GB" dirty="0" smtClean="0"/>
          </a:p>
          <a:p>
            <a:r>
              <a:rPr lang="en-GB" dirty="0" smtClean="0"/>
              <a:t>G8 Science Ministers statement in  June 2013, open data is a key goal. </a:t>
            </a:r>
          </a:p>
          <a:p>
            <a:r>
              <a:rPr lang="en-GB" dirty="0" smtClean="0"/>
              <a:t>‘To the greatest extent and with the fewest constraints possible publicly funded scientific research data should be open, while at the same time respecting concerns in relation to privacy, safety, security and commercial interests, whilst acknowledging the legitimate concerns of private partners.’</a:t>
            </a:r>
          </a:p>
          <a:p>
            <a:endParaRPr lang="en-GB" dirty="0" smtClean="0"/>
          </a:p>
          <a:p>
            <a:r>
              <a:rPr lang="en-GB" dirty="0" smtClean="0"/>
              <a:t>Here in Glasgow University, there is also recognition that sharing data can reduce costs and increase potential for novel research. Health Economics and Health Technology Assessment (HEHTA) was launched in March 2012. </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a:ln>
            <a:miter lim="800000"/>
            <a:headEnd/>
            <a:tailEnd/>
          </a:ln>
        </p:spPr>
        <p:txBody>
          <a:bodyPr/>
          <a:lstStyle/>
          <a:p>
            <a:r>
              <a:rPr lang="en-GB"/>
              <a:t>2012-02-07</a:t>
            </a:r>
          </a:p>
        </p:txBody>
      </p:sp>
      <p:sp>
        <p:nvSpPr>
          <p:cNvPr id="62467" name="Slide Image Placeholder 1"/>
          <p:cNvSpPr>
            <a:spLocks noGrp="1" noRot="1" noChangeAspect="1" noTextEdit="1"/>
          </p:cNvSpPr>
          <p:nvPr>
            <p:ph type="sldImg"/>
          </p:nvPr>
        </p:nvSpPr>
        <p:spPr>
          <a:xfrm>
            <a:off x="931863" y="741363"/>
            <a:ext cx="4935537" cy="3703637"/>
          </a:xfrm>
          <a:ln/>
        </p:spPr>
      </p:sp>
      <p:sp>
        <p:nvSpPr>
          <p:cNvPr id="62468" name="Notes Placeholder 2"/>
          <p:cNvSpPr>
            <a:spLocks noGrp="1"/>
          </p:cNvSpPr>
          <p:nvPr>
            <p:ph type="body" idx="1"/>
          </p:nvPr>
        </p:nvSpPr>
        <p:spPr>
          <a:xfrm>
            <a:off x="906357" y="4691983"/>
            <a:ext cx="4984962" cy="4441698"/>
          </a:xfrm>
          <a:noFill/>
        </p:spPr>
        <p:txBody>
          <a:bodyPr lIns="90989" tIns="45495" rIns="90989" bIns="45495"/>
          <a:lstStyle/>
          <a:p>
            <a:pPr eaLnBrk="1" hangingPunct="1"/>
            <a:r>
              <a:rPr lang="en-US" dirty="0" smtClean="0"/>
              <a:t>Government keen to promote open access to data. </a:t>
            </a:r>
          </a:p>
        </p:txBody>
      </p:sp>
      <p:sp>
        <p:nvSpPr>
          <p:cNvPr id="62469" name="Slide Number Placeholder 3"/>
          <p:cNvSpPr txBox="1">
            <a:spLocks noGrp="1"/>
          </p:cNvSpPr>
          <p:nvPr/>
        </p:nvSpPr>
        <p:spPr bwMode="auto">
          <a:xfrm>
            <a:off x="3852016" y="9380537"/>
            <a:ext cx="2945659" cy="493713"/>
          </a:xfrm>
          <a:prstGeom prst="rect">
            <a:avLst/>
          </a:prstGeom>
          <a:noFill/>
          <a:ln w="9525">
            <a:noFill/>
            <a:miter lim="800000"/>
            <a:headEnd/>
            <a:tailEnd/>
          </a:ln>
        </p:spPr>
        <p:txBody>
          <a:bodyPr lIns="90989" tIns="45495" rIns="90989" bIns="45495" anchor="b"/>
          <a:lstStyle/>
          <a:p>
            <a:pPr algn="r">
              <a:spcBef>
                <a:spcPct val="0"/>
              </a:spcBef>
              <a:buClrTx/>
              <a:buFontTx/>
              <a:buNone/>
            </a:pPr>
            <a:fld id="{662B250D-F1A2-4074-A597-B4ABAF540493}" type="slidenum">
              <a:rPr lang="en-GB" sz="1200" b="0">
                <a:solidFill>
                  <a:schemeClr val="tx1"/>
                </a:solidFill>
                <a:latin typeface="Times New Roman" pitchFamily="18" charset="0"/>
                <a:ea typeface="MS PGothic" pitchFamily="34" charset="-128"/>
              </a:rPr>
              <a:pPr algn="r">
                <a:spcBef>
                  <a:spcPct val="0"/>
                </a:spcBef>
                <a:buClrTx/>
                <a:buFontTx/>
                <a:buNone/>
              </a:pPr>
              <a:t>7</a:t>
            </a:fld>
            <a:endParaRPr lang="en-GB" sz="1200" b="0">
              <a:solidFill>
                <a:schemeClr val="tx1"/>
              </a:solidFill>
              <a:latin typeface="Times New Roman" pitchFamily="18"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9</a:t>
            </a:fld>
            <a:endParaRPr lang="en-GB"/>
          </a:p>
        </p:txBody>
      </p:sp>
    </p:spTree>
    <p:extLst>
      <p:ext uri="{BB962C8B-B14F-4D97-AF65-F5344CB8AC3E}">
        <p14:creationId xmlns:p14="http://schemas.microsoft.com/office/powerpoint/2010/main" val="431850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dcc.ac.uk/resources/policy-and-legal/%20overview-funders-data-polici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rcuk.ac.uk/research/Pages/DataPolicy.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epsrc.ac.uk/about/standards/researchdata/Pages/expectations.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nytimes.com/2010/08/13/health/research/13alzheimer.html?pagewanted=all&amp;_r=0"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uardian.co.uk/politics/2013/apr/18/uncovered-error-george-osborne-austerity"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www.nytimes.com/2010/08/13/health/research/13alzheimer.html?pagewanted=all&amp;_r=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peerj.com/preprints/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dcc.ac.uk/" TargetMode="External"/><Relationship Id="rId4" Type="http://schemas.openxmlformats.org/officeDocument/2006/relationships/diagramLayout" Target="../diagrams/layout1.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blogs.ch.cam.ac.uk/pmr/2011/08/01/why-you-need-a-data-management-plan"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http://www.alltrials.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7632848" cy="2016224"/>
          </a:xfrm>
        </p:spPr>
        <p:txBody>
          <a:bodyPr/>
          <a:lstStyle/>
          <a:p>
            <a:pPr algn="ctr"/>
            <a:r>
              <a:rPr lang="en-GB" sz="4800" dirty="0" smtClean="0">
                <a:solidFill>
                  <a:schemeClr val="accent6"/>
                </a:solidFill>
                <a:latin typeface="Calibri" pitchFamily="34" charset="0"/>
                <a:cs typeface="Calibri" pitchFamily="34" charset="0"/>
              </a:rPr>
              <a:t>Introduction to Research Data Management </a:t>
            </a:r>
            <a:br>
              <a:rPr lang="en-GB" sz="4800" dirty="0" smtClean="0">
                <a:solidFill>
                  <a:schemeClr val="accent6"/>
                </a:solidFill>
                <a:latin typeface="Calibri" pitchFamily="34" charset="0"/>
                <a:cs typeface="Calibri" pitchFamily="34" charset="0"/>
              </a:rPr>
            </a:br>
            <a:endParaRPr lang="en-GB" sz="48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395536" y="3573016"/>
            <a:ext cx="8381291" cy="1438672"/>
          </a:xfrm>
        </p:spPr>
        <p:txBody>
          <a:bodyPr/>
          <a:lstStyle/>
          <a:p>
            <a:pPr algn="ctr"/>
            <a:r>
              <a:rPr lang="en-GB" sz="2400" dirty="0" smtClean="0">
                <a:solidFill>
                  <a:schemeClr val="accent2"/>
                </a:solidFill>
                <a:cs typeface="Calibri" pitchFamily="34" charset="0"/>
              </a:rPr>
              <a:t>Joy Davidson </a:t>
            </a:r>
          </a:p>
          <a:p>
            <a:pPr algn="ctr"/>
            <a:r>
              <a:rPr lang="en-GB" sz="2400" dirty="0" smtClean="0">
                <a:solidFill>
                  <a:schemeClr val="accent2"/>
                </a:solidFill>
                <a:cs typeface="Calibri" pitchFamily="34" charset="0"/>
              </a:rPr>
              <a:t>Digital Curation Centre</a:t>
            </a: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179512" y="6021288"/>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308304" y="6165304"/>
            <a:ext cx="1578243" cy="552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538" y="26988"/>
            <a:ext cx="4208462" cy="6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p:cNvSpPr txBox="1">
            <a:spLocks noChangeArrowheads="1"/>
          </p:cNvSpPr>
          <p:nvPr/>
        </p:nvSpPr>
        <p:spPr bwMode="auto">
          <a:xfrm>
            <a:off x="539750" y="1484313"/>
            <a:ext cx="381635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a:t>Digital data as the new special collections?</a:t>
            </a:r>
          </a:p>
          <a:p>
            <a:pPr eaLnBrk="1" hangingPunct="1">
              <a:spcBef>
                <a:spcPct val="0"/>
              </a:spcBef>
              <a:buFontTx/>
              <a:buNone/>
            </a:pPr>
            <a:endParaRPr lang="en-GB" altLang="en-US" sz="5400"/>
          </a:p>
          <a:p>
            <a:pPr eaLnBrk="1" hangingPunct="1">
              <a:spcBef>
                <a:spcPct val="0"/>
              </a:spcBef>
              <a:buFontTx/>
              <a:buNone/>
            </a:pPr>
            <a:r>
              <a:rPr lang="en-GB" altLang="en-US" sz="2000"/>
              <a:t>Sayeed Choudhury, Johns Hopkins</a:t>
            </a:r>
          </a:p>
        </p:txBody>
      </p:sp>
    </p:spTree>
    <p:extLst>
      <p:ext uri="{BB962C8B-B14F-4D97-AF65-F5344CB8AC3E}">
        <p14:creationId xmlns:p14="http://schemas.microsoft.com/office/powerpoint/2010/main" val="575764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0"/>
            <a:ext cx="9244013"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26988"/>
            <a:ext cx="4095751"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
          <p:cNvSpPr txBox="1">
            <a:spLocks noChangeArrowheads="1"/>
          </p:cNvSpPr>
          <p:nvPr/>
        </p:nvSpPr>
        <p:spPr bwMode="auto">
          <a:xfrm>
            <a:off x="5580063" y="42863"/>
            <a:ext cx="34559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GB" altLang="en-US" sz="4000">
                <a:solidFill>
                  <a:schemeClr val="bg1"/>
                </a:solidFill>
              </a:rPr>
              <a:t>Research data: institutional crown jewels?</a:t>
            </a:r>
          </a:p>
        </p:txBody>
      </p:sp>
      <p:sp>
        <p:nvSpPr>
          <p:cNvPr id="8197" name="TextBox 2"/>
          <p:cNvSpPr txBox="1">
            <a:spLocks noChangeArrowheads="1"/>
          </p:cNvSpPr>
          <p:nvPr/>
        </p:nvSpPr>
        <p:spPr bwMode="auto">
          <a:xfrm>
            <a:off x="0" y="6597650"/>
            <a:ext cx="9036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800" i="1">
                <a:solidFill>
                  <a:schemeClr val="bg1"/>
                </a:solidFill>
              </a:rPr>
              <a:t>http://www.flickr.com/photos/lifes__too_short__to__drink__cheap__wine/4754234186</a:t>
            </a:r>
            <a:r>
              <a:rPr lang="en-GB" altLang="en-US" sz="1000">
                <a:solidFill>
                  <a:schemeClr val="bg1"/>
                </a:solidFill>
              </a:rPr>
              <a:t>/</a:t>
            </a:r>
          </a:p>
        </p:txBody>
      </p:sp>
    </p:spTree>
    <p:extLst>
      <p:ext uri="{BB962C8B-B14F-4D97-AF65-F5344CB8AC3E}">
        <p14:creationId xmlns:p14="http://schemas.microsoft.com/office/powerpoint/2010/main" val="1866555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5083443" cy="646331"/>
          </a:xfrm>
          <a:prstGeom prst="rect">
            <a:avLst/>
          </a:prstGeom>
          <a:noFill/>
        </p:spPr>
        <p:txBody>
          <a:bodyPr wrap="none" rtlCol="0">
            <a:spAutoFit/>
          </a:bodyPr>
          <a:lstStyle/>
          <a:p>
            <a:r>
              <a:rPr lang="en-GB" sz="3600" dirty="0" smtClean="0"/>
              <a:t>Exceptions to copyright </a:t>
            </a:r>
            <a:endParaRPr lang="en-GB" sz="3600" dirty="0"/>
          </a:p>
        </p:txBody>
      </p:sp>
      <p:sp>
        <p:nvSpPr>
          <p:cNvPr id="3" name="TextBox 2"/>
          <p:cNvSpPr txBox="1"/>
          <p:nvPr/>
        </p:nvSpPr>
        <p:spPr>
          <a:xfrm>
            <a:off x="467544" y="1484784"/>
            <a:ext cx="8136904" cy="4401205"/>
          </a:xfrm>
          <a:prstGeom prst="rect">
            <a:avLst/>
          </a:prstGeom>
          <a:noFill/>
        </p:spPr>
        <p:txBody>
          <a:bodyPr wrap="square" rtlCol="0">
            <a:spAutoFit/>
          </a:bodyPr>
          <a:lstStyle/>
          <a:p>
            <a:pPr algn="ctr"/>
            <a:r>
              <a:rPr lang="en-GB" sz="2000" b="1" dirty="0" smtClean="0"/>
              <a:t>*Reforms </a:t>
            </a:r>
            <a:r>
              <a:rPr lang="en-GB" sz="2000" b="1" dirty="0"/>
              <a:t>to copyright law come into force on 1st </a:t>
            </a:r>
            <a:r>
              <a:rPr lang="en-GB" sz="2000" b="1" dirty="0" smtClean="0"/>
              <a:t>June*</a:t>
            </a:r>
          </a:p>
          <a:p>
            <a:endParaRPr lang="en-GB" sz="2000" dirty="0"/>
          </a:p>
          <a:p>
            <a:r>
              <a:rPr lang="en-GB" sz="2000" dirty="0" smtClean="0"/>
              <a:t>The </a:t>
            </a:r>
            <a:r>
              <a:rPr lang="en-GB" sz="2000" dirty="0"/>
              <a:t>exceptions coming into force today will bring a range of benefits to a wide range of groups</a:t>
            </a:r>
            <a:r>
              <a:rPr lang="en-GB" sz="2000" dirty="0" smtClean="0"/>
              <a:t>:</a:t>
            </a:r>
          </a:p>
          <a:p>
            <a:endParaRPr lang="en-GB" sz="2000" dirty="0"/>
          </a:p>
          <a:p>
            <a:pPr marL="171450" lvl="0" indent="-171450">
              <a:buFont typeface="Arial" panose="020B0604020202020204" pitchFamily="34" charset="0"/>
              <a:buChar char="•"/>
            </a:pPr>
            <a:r>
              <a:rPr lang="en-GB" sz="2000" dirty="0" smtClean="0"/>
              <a:t>Researchers </a:t>
            </a:r>
            <a:r>
              <a:rPr lang="en-GB" sz="2000" dirty="0"/>
              <a:t>will benefit from the introduction of the new text and data mining exception for non-commercial research, as well as the reforms to </a:t>
            </a:r>
            <a:r>
              <a:rPr lang="en-GB" sz="2000" dirty="0" smtClean="0"/>
              <a:t>existing</a:t>
            </a:r>
          </a:p>
          <a:p>
            <a:pPr lvl="0"/>
            <a:endParaRPr lang="en-GB" sz="2000" dirty="0" smtClean="0"/>
          </a:p>
          <a:p>
            <a:pPr marL="171450" lvl="0" indent="-171450">
              <a:buFont typeface="Arial" panose="020B0604020202020204" pitchFamily="34" charset="0"/>
              <a:buChar char="•"/>
            </a:pPr>
            <a:r>
              <a:rPr lang="en-GB" sz="2000" dirty="0" smtClean="0"/>
              <a:t>Libraries</a:t>
            </a:r>
            <a:r>
              <a:rPr lang="en-GB" sz="2000" dirty="0"/>
              <a:t>, archives and museums will now be better able to protect our cultural heritage and preserve their collections. The existing preservation exception has been expanded to cover all types of copyright work, and now applies to museums and galleries as well as libraries and archives. </a:t>
            </a:r>
          </a:p>
        </p:txBody>
      </p:sp>
    </p:spTree>
    <p:extLst>
      <p:ext uri="{BB962C8B-B14F-4D97-AF65-F5344CB8AC3E}">
        <p14:creationId xmlns:p14="http://schemas.microsoft.com/office/powerpoint/2010/main" val="2673832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z="4000" smtClean="0"/>
              <a:t>Funders’ expectations of public access</a:t>
            </a:r>
          </a:p>
        </p:txBody>
      </p:sp>
      <p:sp>
        <p:nvSpPr>
          <p:cNvPr id="15363" name="Content Placeholder 2"/>
          <p:cNvSpPr>
            <a:spLocks noGrp="1"/>
          </p:cNvSpPr>
          <p:nvPr>
            <p:ph idx="1"/>
          </p:nvPr>
        </p:nvSpPr>
        <p:spPr>
          <a:xfrm>
            <a:off x="468313" y="1557338"/>
            <a:ext cx="8229600" cy="4281487"/>
          </a:xfrm>
        </p:spPr>
        <p:txBody>
          <a:bodyPr/>
          <a:lstStyle/>
          <a:p>
            <a:pPr algn="ctr" eaLnBrk="1" hangingPunct="1">
              <a:buFont typeface="Arial" pitchFamily="34" charset="0"/>
              <a:buNone/>
            </a:pPr>
            <a:r>
              <a:rPr lang="en-GB" altLang="en-US" sz="2800" i="1" smtClean="0"/>
              <a:t>“Publicly funded research data are a public good, produced in the public interest, which should be made openly available with as few restrictions as possible in a timely and responsible manner that does not harm intellectual property.”</a:t>
            </a:r>
          </a:p>
          <a:p>
            <a:pPr algn="ctr" eaLnBrk="1" hangingPunct="1">
              <a:buFont typeface="Arial" pitchFamily="34" charset="0"/>
              <a:buNone/>
            </a:pPr>
            <a:endParaRPr lang="en-GB" altLang="en-US" sz="2800" i="1" smtClean="0"/>
          </a:p>
          <a:p>
            <a:pPr algn="r" eaLnBrk="1" hangingPunct="1">
              <a:buFont typeface="Arial" pitchFamily="34" charset="0"/>
              <a:buNone/>
            </a:pPr>
            <a:r>
              <a:rPr lang="en-GB" altLang="en-US" sz="2400" smtClean="0"/>
              <a:t>RCUK Common Principles on Data Policy</a:t>
            </a:r>
          </a:p>
          <a:p>
            <a:pPr algn="r" eaLnBrk="1" hangingPunct="1">
              <a:buFont typeface="Arial" pitchFamily="34" charset="0"/>
              <a:buNone/>
            </a:pPr>
            <a:r>
              <a:rPr lang="en-GB" altLang="en-US" sz="2000" smtClean="0">
                <a:hlinkClick r:id="rId3"/>
              </a:rPr>
              <a:t>http://www.rcuk.ac.uk/research/Pages/DataPolicy.aspx</a:t>
            </a:r>
            <a:r>
              <a:rPr lang="en-GB" altLang="en-US" sz="2000" smtClean="0"/>
              <a:t> </a:t>
            </a:r>
          </a:p>
        </p:txBody>
      </p:sp>
      <p:pic>
        <p:nvPicPr>
          <p:cNvPr id="15364" name="Picture 2" descr="Research Councils U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788" y="5811838"/>
            <a:ext cx="342582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521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mtClean="0"/>
              <a:t>Research funder data policies</a:t>
            </a:r>
          </a:p>
        </p:txBody>
      </p:sp>
      <p:pic>
        <p:nvPicPr>
          <p:cNvPr id="16387" name="Content Placeholder 3" descr="Policy-tabl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 y="1772816"/>
            <a:ext cx="7939087" cy="3937000"/>
          </a:xfrm>
          <a:ln>
            <a:solidFill>
              <a:schemeClr val="bg1"/>
            </a:solidFill>
          </a:ln>
        </p:spPr>
      </p:pic>
      <p:sp>
        <p:nvSpPr>
          <p:cNvPr id="16388" name="Rectangle 4"/>
          <p:cNvSpPr>
            <a:spLocks noChangeArrowheads="1"/>
          </p:cNvSpPr>
          <p:nvPr/>
        </p:nvSpPr>
        <p:spPr bwMode="auto">
          <a:xfrm>
            <a:off x="468313" y="5949950"/>
            <a:ext cx="799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000" dirty="0" err="1">
                <a:hlinkClick r:id="rId4"/>
              </a:rPr>
              <a:t>www.dcc.ac.uk</a:t>
            </a:r>
            <a:r>
              <a:rPr lang="en-GB" altLang="en-US" sz="2000" dirty="0">
                <a:hlinkClick r:id="rId4"/>
              </a:rPr>
              <a:t>/resources/policy-and-legal/ overview-funders-data-policies</a:t>
            </a:r>
            <a:endParaRPr lang="en-GB" altLang="en-US" sz="2000" dirty="0"/>
          </a:p>
        </p:txBody>
      </p:sp>
      <p:sp>
        <p:nvSpPr>
          <p:cNvPr id="8" name="Oval 7"/>
          <p:cNvSpPr/>
          <p:nvPr/>
        </p:nvSpPr>
        <p:spPr bwMode="auto">
          <a:xfrm>
            <a:off x="2204120" y="1925216"/>
            <a:ext cx="720080" cy="40324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9" name="Oval 8"/>
          <p:cNvSpPr/>
          <p:nvPr/>
        </p:nvSpPr>
        <p:spPr bwMode="auto">
          <a:xfrm>
            <a:off x="2843808" y="1942803"/>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1907704" y="1951162"/>
            <a:ext cx="720080" cy="40324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extLst>
      <p:ext uri="{BB962C8B-B14F-4D97-AF65-F5344CB8AC3E}">
        <p14:creationId xmlns:p14="http://schemas.microsoft.com/office/powerpoint/2010/main" val="190769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476250"/>
            <a:ext cx="8229600" cy="865188"/>
          </a:xfrm>
        </p:spPr>
        <p:txBody>
          <a:bodyPr anchor="t"/>
          <a:lstStyle/>
          <a:p>
            <a:pPr eaLnBrk="1" hangingPunct="1"/>
            <a:r>
              <a:rPr lang="en-GB" altLang="en-US" smtClean="0"/>
              <a:t>Ultimately funders expect:</a:t>
            </a:r>
          </a:p>
        </p:txBody>
      </p:sp>
      <p:sp>
        <p:nvSpPr>
          <p:cNvPr id="8195" name="Rectangle 3"/>
          <p:cNvSpPr>
            <a:spLocks noGrp="1" noChangeArrowheads="1"/>
          </p:cNvSpPr>
          <p:nvPr>
            <p:ph type="body" idx="1"/>
          </p:nvPr>
        </p:nvSpPr>
        <p:spPr>
          <a:xfrm>
            <a:off x="250825" y="1773238"/>
            <a:ext cx="8893175" cy="3743325"/>
          </a:xfrm>
        </p:spPr>
        <p:txBody>
          <a:bodyPr rtlCol="0">
            <a:normAutofit fontScale="92500" lnSpcReduction="20000"/>
          </a:bodyPr>
          <a:lstStyle/>
          <a:p>
            <a:pPr eaLnBrk="1" fontAlgn="auto" hangingPunct="1">
              <a:spcAft>
                <a:spcPts val="0"/>
              </a:spcAft>
              <a:defRPr/>
            </a:pPr>
            <a:r>
              <a:rPr lang="en-GB" sz="3300" dirty="0" smtClean="0"/>
              <a:t>timely release of data</a:t>
            </a:r>
          </a:p>
          <a:p>
            <a:pPr lvl="1" eaLnBrk="1" fontAlgn="auto" hangingPunct="1">
              <a:spcAft>
                <a:spcPts val="0"/>
              </a:spcAft>
              <a:buFontTx/>
              <a:buChar char="-"/>
              <a:defRPr/>
            </a:pPr>
            <a:r>
              <a:rPr lang="en-GB" dirty="0" smtClean="0"/>
              <a:t>once patents are filed or on (acceptance for) publication</a:t>
            </a:r>
          </a:p>
          <a:p>
            <a:pPr lvl="1" eaLnBrk="1" fontAlgn="auto" hangingPunct="1">
              <a:spcAft>
                <a:spcPts val="0"/>
              </a:spcAft>
              <a:defRPr/>
            </a:pPr>
            <a:endParaRPr lang="en-GB" sz="2400" dirty="0" smtClean="0"/>
          </a:p>
          <a:p>
            <a:pPr eaLnBrk="1" fontAlgn="auto" hangingPunct="1">
              <a:spcAft>
                <a:spcPts val="0"/>
              </a:spcAft>
              <a:defRPr/>
            </a:pPr>
            <a:r>
              <a:rPr lang="en-GB" sz="3300" dirty="0" smtClean="0"/>
              <a:t>open data sharing</a:t>
            </a:r>
          </a:p>
          <a:p>
            <a:pPr lvl="1" eaLnBrk="1" fontAlgn="auto" hangingPunct="1">
              <a:spcAft>
                <a:spcPts val="0"/>
              </a:spcAft>
              <a:buFontTx/>
              <a:buChar char="-"/>
              <a:defRPr/>
            </a:pPr>
            <a:r>
              <a:rPr lang="en-GB" dirty="0" smtClean="0"/>
              <a:t>minimal or no restrictions if possible</a:t>
            </a:r>
          </a:p>
          <a:p>
            <a:pPr eaLnBrk="1" fontAlgn="auto" hangingPunct="1">
              <a:spcAft>
                <a:spcPts val="0"/>
              </a:spcAft>
              <a:defRPr/>
            </a:pPr>
            <a:endParaRPr lang="en-GB" sz="2400" dirty="0" smtClean="0"/>
          </a:p>
          <a:p>
            <a:pPr eaLnBrk="1" fontAlgn="auto" hangingPunct="1">
              <a:spcAft>
                <a:spcPts val="0"/>
              </a:spcAft>
              <a:defRPr/>
            </a:pPr>
            <a:r>
              <a:rPr lang="en-GB" sz="3300" dirty="0" smtClean="0"/>
              <a:t>preservation of data </a:t>
            </a:r>
          </a:p>
          <a:p>
            <a:pPr lvl="1" eaLnBrk="1" fontAlgn="auto" hangingPunct="1">
              <a:spcAft>
                <a:spcPts val="0"/>
              </a:spcAft>
              <a:buFontTx/>
              <a:buChar char="-"/>
              <a:defRPr/>
            </a:pPr>
            <a:r>
              <a:rPr lang="en-GB" dirty="0" smtClean="0"/>
              <a:t>typically 5-10+ years if of long-term value</a:t>
            </a:r>
          </a:p>
          <a:p>
            <a:pPr lvl="1" eaLnBrk="1" fontAlgn="auto" hangingPunct="1">
              <a:spcAft>
                <a:spcPts val="0"/>
              </a:spcAft>
              <a:buFontTx/>
              <a:buNone/>
              <a:defRPr/>
            </a:pPr>
            <a:endParaRPr lang="en-GB" sz="2000" dirty="0" smtClean="0"/>
          </a:p>
          <a:p>
            <a:pPr eaLnBrk="1" fontAlgn="auto" hangingPunct="1">
              <a:spcAft>
                <a:spcPts val="0"/>
              </a:spcAft>
              <a:buFontTx/>
              <a:buNone/>
              <a:defRPr/>
            </a:pPr>
            <a:r>
              <a:rPr lang="en-GB" sz="2400" dirty="0" smtClean="0"/>
              <a:t> </a:t>
            </a:r>
          </a:p>
        </p:txBody>
      </p:sp>
      <p:pic>
        <p:nvPicPr>
          <p:cNvPr id="17412" name="Picture 3" descr="5093053155_515aedf1e8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924175"/>
            <a:ext cx="29876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1547813" y="5373688"/>
            <a:ext cx="6370637" cy="1108075"/>
          </a:xfrm>
          <a:prstGeom prst="rect">
            <a:avLst/>
          </a:prstGeom>
          <a:noFill/>
          <a:ln w="57150">
            <a:solidFill>
              <a:srgbClr val="FC620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1200"/>
              </a:spcBef>
              <a:buClr>
                <a:schemeClr val="bg1"/>
              </a:buClr>
              <a:buFont typeface="Arial" pitchFamily="34" charset="0"/>
              <a:buNone/>
            </a:pPr>
            <a:endParaRPr lang="en-GB" altLang="en-US" sz="600"/>
          </a:p>
          <a:p>
            <a:pPr algn="ctr" eaLnBrk="1" hangingPunct="1">
              <a:spcBef>
                <a:spcPct val="0"/>
              </a:spcBef>
              <a:buClr>
                <a:schemeClr val="bg1"/>
              </a:buClr>
              <a:buFont typeface="Arial" pitchFamily="34" charset="0"/>
              <a:buNone/>
            </a:pPr>
            <a:r>
              <a:rPr lang="en-GB" altLang="en-US" sz="2400"/>
              <a:t>See the RCUK Common Principles on Data Policy: </a:t>
            </a:r>
          </a:p>
          <a:p>
            <a:pPr algn="ctr" eaLnBrk="1" hangingPunct="1">
              <a:buClr>
                <a:schemeClr val="bg1"/>
              </a:buClr>
              <a:buFont typeface="Arial" pitchFamily="34" charset="0"/>
              <a:buNone/>
            </a:pPr>
            <a:r>
              <a:rPr lang="en-GB" altLang="en-US" sz="2400">
                <a:hlinkClick r:id="rId4"/>
              </a:rPr>
              <a:t>www.rcuk.ac.uk/research/Pages/DataPolicy.aspx</a:t>
            </a:r>
            <a:r>
              <a:rPr lang="en-GB" altLang="en-US" sz="2400"/>
              <a:t> </a:t>
            </a:r>
          </a:p>
          <a:p>
            <a:pPr algn="ctr" eaLnBrk="1" hangingPunct="1">
              <a:buClr>
                <a:schemeClr val="bg1"/>
              </a:buClr>
              <a:buFont typeface="Arial" pitchFamily="34" charset="0"/>
              <a:buNone/>
            </a:pPr>
            <a:endParaRPr lang="en-GB" altLang="en-US" sz="600"/>
          </a:p>
        </p:txBody>
      </p:sp>
    </p:spTree>
    <p:extLst>
      <p:ext uri="{BB962C8B-B14F-4D97-AF65-F5344CB8AC3E}">
        <p14:creationId xmlns:p14="http://schemas.microsoft.com/office/powerpoint/2010/main" val="1261067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l.dcs.shef.ac.uk/summer_school/images/small_eps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2733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684213" y="1628775"/>
            <a:ext cx="79914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800" i="1"/>
              <a:t>“</a:t>
            </a:r>
            <a:r>
              <a:rPr lang="en-GB" altLang="en-US" sz="2800"/>
              <a:t>Research organisations will ensure that effective data curation is provided throughout the full data lifecycle, with ‘data curation’ and ‘data lifecycle’ being as defined by the Digital Curation Centre. The full range of responsibilities associated with data curation over the data lifecycle will be clearly allocated...</a:t>
            </a:r>
            <a:r>
              <a:rPr lang="en-GB" altLang="en-US" sz="2800" i="1"/>
              <a:t>”</a:t>
            </a:r>
            <a:endParaRPr lang="en-GB" altLang="en-US" sz="1800" i="1"/>
          </a:p>
        </p:txBody>
      </p:sp>
      <p:sp>
        <p:nvSpPr>
          <p:cNvPr id="20484" name="Rectangle 7"/>
          <p:cNvSpPr>
            <a:spLocks noChangeArrowheads="1"/>
          </p:cNvSpPr>
          <p:nvPr/>
        </p:nvSpPr>
        <p:spPr bwMode="auto">
          <a:xfrm>
            <a:off x="234950" y="6069013"/>
            <a:ext cx="8697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a:hlinkClick r:id="rId4"/>
              </a:rPr>
              <a:t>www.epsrc.ac.uk/about/standards/researchdata/Pages/expectations.aspx</a:t>
            </a:r>
            <a:endParaRPr lang="en-GB" altLang="en-US" sz="1800"/>
          </a:p>
        </p:txBody>
      </p:sp>
      <p:sp>
        <p:nvSpPr>
          <p:cNvPr id="20485" name="Rectangle 2"/>
          <p:cNvSpPr txBox="1">
            <a:spLocks noChangeArrowheads="1"/>
          </p:cNvSpPr>
          <p:nvPr/>
        </p:nvSpPr>
        <p:spPr bwMode="auto">
          <a:xfrm>
            <a:off x="900113" y="4724400"/>
            <a:ext cx="8243887" cy="1266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3600">
                <a:ea typeface="ＭＳ Ｐゴシック" pitchFamily="34" charset="-128"/>
              </a:rPr>
              <a:t>...institutional responsibility</a:t>
            </a:r>
          </a:p>
        </p:txBody>
      </p:sp>
    </p:spTree>
    <p:extLst>
      <p:ext uri="{BB962C8B-B14F-4D97-AF65-F5344CB8AC3E}">
        <p14:creationId xmlns:p14="http://schemas.microsoft.com/office/powerpoint/2010/main" val="2153512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dirty="0" smtClean="0"/>
              <a:t>Benefits of data sharing (1)</a:t>
            </a:r>
          </a:p>
        </p:txBody>
      </p:sp>
      <p:pic>
        <p:nvPicPr>
          <p:cNvPr id="16387" name="Content Placeholder 4" descr="Capture.PNG"/>
          <p:cNvPicPr>
            <a:picLocks noGrp="1" noChangeAspect="1"/>
          </p:cNvPicPr>
          <p:nvPr>
            <p:ph idx="1"/>
          </p:nvPr>
        </p:nvPicPr>
        <p:blipFill>
          <a:blip r:embed="rId2" cstate="print"/>
          <a:srcRect r="493" b="14748"/>
          <a:stretch>
            <a:fillRect/>
          </a:stretch>
        </p:blipFill>
        <p:spPr>
          <a:xfrm>
            <a:off x="230188" y="1536700"/>
            <a:ext cx="4468812" cy="3771900"/>
          </a:xfrm>
        </p:spPr>
      </p:pic>
      <p:sp>
        <p:nvSpPr>
          <p:cNvPr id="6" name="Rectangle 5"/>
          <p:cNvSpPr/>
          <p:nvPr/>
        </p:nvSpPr>
        <p:spPr>
          <a:xfrm>
            <a:off x="215900" y="5321300"/>
            <a:ext cx="4787900" cy="646113"/>
          </a:xfrm>
          <a:prstGeom prst="rect">
            <a:avLst/>
          </a:prstGeom>
        </p:spPr>
        <p:txBody>
          <a:bodyPr>
            <a:spAutoFit/>
          </a:bodyPr>
          <a:lstStyle/>
          <a:p>
            <a:pPr>
              <a:buFontTx/>
              <a:buNone/>
              <a:defRPr/>
            </a:pPr>
            <a:r>
              <a:rPr lang="en-GB" sz="1800" dirty="0">
                <a:latin typeface="+mn-lt"/>
                <a:hlinkClick r:id="rId3"/>
              </a:rPr>
              <a:t>www.nytimes.com/2010/08/13/health/research/13alzheimer.html?pagewanted=all&amp;_r=0</a:t>
            </a:r>
            <a:r>
              <a:rPr lang="en-GB" sz="1800" dirty="0">
                <a:latin typeface="+mn-lt"/>
              </a:rPr>
              <a:t> </a:t>
            </a:r>
          </a:p>
        </p:txBody>
      </p:sp>
      <p:sp>
        <p:nvSpPr>
          <p:cNvPr id="9" name="Rectangle 8"/>
          <p:cNvSpPr/>
          <p:nvPr/>
        </p:nvSpPr>
        <p:spPr>
          <a:xfrm>
            <a:off x="5041900" y="2406650"/>
            <a:ext cx="3937000" cy="2770188"/>
          </a:xfrm>
          <a:prstGeom prst="rect">
            <a:avLst/>
          </a:prstGeom>
        </p:spPr>
        <p:txBody>
          <a:bodyPr>
            <a:spAutoFit/>
          </a:bodyPr>
          <a:lstStyle/>
          <a:p>
            <a:pPr>
              <a:spcBef>
                <a:spcPct val="0"/>
              </a:spcBef>
              <a:buClrTx/>
              <a:buFontTx/>
              <a:buNone/>
              <a:defRPr/>
            </a:pPr>
            <a:r>
              <a:rPr lang="en-GB" altLang="ja-JP" sz="2000" i="1" dirty="0">
                <a:latin typeface="+mn-lt"/>
                <a:cs typeface="Arial" charset="0"/>
              </a:rPr>
              <a:t>“It was unbelievable. Its not science the way most of us have practiced in our careers. But we all realised that we would never get biomarkers unless all of us parked our egos and intellectual property noses outside the door and agreed that all of our data would be public immediately.</a:t>
            </a:r>
            <a:r>
              <a:rPr lang="ja-JP" altLang="en-GB" sz="2000" i="1">
                <a:latin typeface="+mn-lt"/>
                <a:cs typeface="Arial" charset="0"/>
              </a:rPr>
              <a:t>”</a:t>
            </a:r>
            <a:r>
              <a:rPr lang="en-GB" altLang="ja-JP" sz="2000" i="1" dirty="0">
                <a:latin typeface="+mn-lt"/>
                <a:cs typeface="Arial" charset="0"/>
              </a:rPr>
              <a:t>   </a:t>
            </a:r>
          </a:p>
          <a:p>
            <a:pPr algn="r">
              <a:spcBef>
                <a:spcPct val="0"/>
              </a:spcBef>
              <a:buClrTx/>
              <a:buFontTx/>
              <a:buNone/>
              <a:defRPr/>
            </a:pPr>
            <a:r>
              <a:rPr lang="en-GB" sz="1200" i="1" dirty="0">
                <a:latin typeface="+mn-lt"/>
                <a:ea typeface="MS PGothic" pitchFamily="34" charset="-128"/>
                <a:cs typeface="Arial" charset="0"/>
              </a:rPr>
              <a:t>Dr John Trojanowski, University of  Pennsylvania</a:t>
            </a:r>
          </a:p>
        </p:txBody>
      </p:sp>
      <p:sp>
        <p:nvSpPr>
          <p:cNvPr id="10" name="TextBox 9"/>
          <p:cNvSpPr txBox="1"/>
          <p:nvPr/>
        </p:nvSpPr>
        <p:spPr>
          <a:xfrm>
            <a:off x="2235200" y="6081713"/>
            <a:ext cx="6908800" cy="708025"/>
          </a:xfrm>
          <a:prstGeom prst="rect">
            <a:avLst/>
          </a:prstGeom>
          <a:noFill/>
        </p:spPr>
        <p:txBody>
          <a:bodyPr>
            <a:spAutoFit/>
          </a:bodyPr>
          <a:lstStyle/>
          <a:p>
            <a:pPr lvl="2">
              <a:defRPr/>
            </a:pPr>
            <a:r>
              <a:rPr lang="en-GB" sz="4000" dirty="0">
                <a:latin typeface="+mn-lt"/>
              </a:rPr>
              <a:t>... scientific breakthroughs</a:t>
            </a:r>
          </a:p>
        </p:txBody>
      </p:sp>
    </p:spTree>
    <p:extLst>
      <p:ext uri="{BB962C8B-B14F-4D97-AF65-F5344CB8AC3E}">
        <p14:creationId xmlns:p14="http://schemas.microsoft.com/office/powerpoint/2010/main" val="1007618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t>Benefits of data sharing (2)</a:t>
            </a:r>
          </a:p>
        </p:txBody>
      </p:sp>
      <p:pic>
        <p:nvPicPr>
          <p:cNvPr id="17411" name="Content Placeholder 3" descr="Capture.PNG"/>
          <p:cNvPicPr>
            <a:picLocks noGrp="1" noChangeAspect="1"/>
          </p:cNvPicPr>
          <p:nvPr>
            <p:ph idx="1"/>
          </p:nvPr>
        </p:nvPicPr>
        <p:blipFill>
          <a:blip r:embed="rId2" cstate="print"/>
          <a:srcRect/>
          <a:stretch>
            <a:fillRect/>
          </a:stretch>
        </p:blipFill>
        <p:spPr>
          <a:xfrm>
            <a:off x="5360988" y="1558925"/>
            <a:ext cx="3630612" cy="4232275"/>
          </a:xfrm>
        </p:spPr>
      </p:pic>
      <p:sp>
        <p:nvSpPr>
          <p:cNvPr id="5" name="Rectangle 4"/>
          <p:cNvSpPr/>
          <p:nvPr/>
        </p:nvSpPr>
        <p:spPr>
          <a:xfrm>
            <a:off x="4826000" y="6018213"/>
            <a:ext cx="4254500" cy="646112"/>
          </a:xfrm>
          <a:prstGeom prst="rect">
            <a:avLst/>
          </a:prstGeom>
        </p:spPr>
        <p:txBody>
          <a:bodyPr>
            <a:spAutoFit/>
          </a:bodyPr>
          <a:lstStyle/>
          <a:p>
            <a:pPr>
              <a:buFontTx/>
              <a:buNone/>
              <a:defRPr/>
            </a:pPr>
            <a:r>
              <a:rPr lang="en-GB" sz="1800" dirty="0">
                <a:latin typeface="+mn-lt"/>
                <a:hlinkClick r:id="rId3"/>
              </a:rPr>
              <a:t>www.guardian.co.uk/politics/2013/apr/18/uncovered-error-george-osborne-austerity</a:t>
            </a:r>
            <a:endParaRPr lang="en-GB" sz="1800" dirty="0">
              <a:latin typeface="+mn-lt"/>
              <a:hlinkClick r:id="rId4"/>
            </a:endParaRPr>
          </a:p>
        </p:txBody>
      </p:sp>
      <p:sp>
        <p:nvSpPr>
          <p:cNvPr id="6" name="TextBox 5"/>
          <p:cNvSpPr txBox="1"/>
          <p:nvPr/>
        </p:nvSpPr>
        <p:spPr>
          <a:xfrm>
            <a:off x="266700" y="5273675"/>
            <a:ext cx="5054600" cy="708025"/>
          </a:xfrm>
          <a:prstGeom prst="rect">
            <a:avLst/>
          </a:prstGeom>
          <a:noFill/>
        </p:spPr>
        <p:txBody>
          <a:bodyPr>
            <a:spAutoFit/>
          </a:bodyPr>
          <a:lstStyle/>
          <a:p>
            <a:pPr marL="0" lvl="2">
              <a:buFontTx/>
              <a:buNone/>
              <a:defRPr/>
            </a:pPr>
            <a:r>
              <a:rPr lang="en-GB" sz="4000" dirty="0">
                <a:latin typeface="+mn-lt"/>
              </a:rPr>
              <a:t>... validation of results</a:t>
            </a:r>
          </a:p>
        </p:txBody>
      </p:sp>
      <p:sp>
        <p:nvSpPr>
          <p:cNvPr id="7" name="Rectangle 6"/>
          <p:cNvSpPr/>
          <p:nvPr/>
        </p:nvSpPr>
        <p:spPr>
          <a:xfrm>
            <a:off x="228600" y="1793875"/>
            <a:ext cx="4991100" cy="3121025"/>
          </a:xfrm>
          <a:prstGeom prst="rect">
            <a:avLst/>
          </a:prstGeom>
        </p:spPr>
        <p:txBody>
          <a:bodyPr>
            <a:spAutoFit/>
          </a:bodyPr>
          <a:lstStyle/>
          <a:p>
            <a:pPr>
              <a:buFontTx/>
              <a:buNone/>
              <a:defRPr/>
            </a:pPr>
            <a:r>
              <a:rPr lang="en-GB" sz="1800" dirty="0">
                <a:latin typeface="+mn-lt"/>
              </a:rPr>
              <a:t>“It was a mistake in a spreadsheet that could have been easily overlooked: a few rows left out of an equation to average the values in a column.</a:t>
            </a:r>
          </a:p>
          <a:p>
            <a:pPr>
              <a:buFontTx/>
              <a:buNone/>
              <a:defRPr/>
            </a:pPr>
            <a:endParaRPr lang="en-GB" sz="800" dirty="0">
              <a:latin typeface="+mn-lt"/>
            </a:endParaRPr>
          </a:p>
          <a:p>
            <a:pPr>
              <a:buFontTx/>
              <a:buNone/>
              <a:defRPr/>
            </a:pPr>
            <a:r>
              <a:rPr lang="en-GB" sz="1800" dirty="0">
                <a:latin typeface="+mn-lt"/>
              </a:rPr>
              <a:t>The spreadsheet was used to draw the conclusion of an influential 2010 economics paper: that public debt of more than 90% of GDP slows down growth. This conclusion was later cited by the International Monetary Fund and the UK Treasury to justify programmes of austerity that have arguably led to riots, poverty and lost jobs.”</a:t>
            </a:r>
          </a:p>
        </p:txBody>
      </p:sp>
    </p:spTree>
    <p:extLst>
      <p:ext uri="{BB962C8B-B14F-4D97-AF65-F5344CB8AC3E}">
        <p14:creationId xmlns:p14="http://schemas.microsoft.com/office/powerpoint/2010/main" val="2037234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dirty="0" smtClean="0"/>
              <a:t>Benefits of data sharing (3)</a:t>
            </a:r>
          </a:p>
        </p:txBody>
      </p:sp>
      <p:sp>
        <p:nvSpPr>
          <p:cNvPr id="18435" name="Content Placeholder 2"/>
          <p:cNvSpPr>
            <a:spLocks noGrp="1"/>
          </p:cNvSpPr>
          <p:nvPr>
            <p:ph idx="1"/>
          </p:nvPr>
        </p:nvSpPr>
        <p:spPr>
          <a:xfrm>
            <a:off x="812800" y="1905000"/>
            <a:ext cx="7429500" cy="2768600"/>
          </a:xfrm>
        </p:spPr>
        <p:txBody>
          <a:bodyPr/>
          <a:lstStyle/>
          <a:p>
            <a:pPr algn="ctr">
              <a:buFont typeface="Arial" pitchFamily="34" charset="0"/>
              <a:buNone/>
            </a:pPr>
            <a:r>
              <a:rPr lang="en-GB" sz="2800" smtClean="0"/>
              <a:t>	</a:t>
            </a:r>
            <a:r>
              <a:rPr lang="en-GB" sz="2800" i="1" smtClean="0"/>
              <a:t>“There is evidence that studies that make their data available do indeed receive more citations than similar studies that do not.” </a:t>
            </a:r>
          </a:p>
          <a:p>
            <a:pPr>
              <a:buFont typeface="Arial" pitchFamily="34" charset="0"/>
              <a:buNone/>
            </a:pPr>
            <a:r>
              <a:rPr lang="en-GB" smtClean="0"/>
              <a:t>	</a:t>
            </a:r>
            <a:r>
              <a:rPr lang="en-GB" sz="2000" smtClean="0"/>
              <a:t>Piwowar H. and Vision T.J 2013 "Data reuse and the open data citation advantage“ </a:t>
            </a:r>
            <a:r>
              <a:rPr lang="en-GB" sz="2000" smtClean="0">
                <a:hlinkClick r:id="rId2"/>
              </a:rPr>
              <a:t>https://peerj.com/preprints/1.pdf</a:t>
            </a:r>
            <a:endParaRPr lang="en-GB" sz="2000" smtClean="0"/>
          </a:p>
          <a:p>
            <a:pPr>
              <a:buFont typeface="Arial" pitchFamily="34" charset="0"/>
              <a:buNone/>
            </a:pPr>
            <a:endParaRPr lang="en-GB" sz="2000" smtClean="0"/>
          </a:p>
        </p:txBody>
      </p:sp>
      <p:pic>
        <p:nvPicPr>
          <p:cNvPr id="18436" name="Picture 2" descr="C:\Documents and Settings\librep\Local Settings\Temporary Internet Files\Content.IE5\WCKXAQGN\MC900432527[1].png"/>
          <p:cNvPicPr>
            <a:picLocks noChangeAspect="1" noChangeArrowheads="1"/>
          </p:cNvPicPr>
          <p:nvPr/>
        </p:nvPicPr>
        <p:blipFill>
          <a:blip r:embed="rId3" cstate="print"/>
          <a:srcRect/>
          <a:stretch>
            <a:fillRect/>
          </a:stretch>
        </p:blipFill>
        <p:spPr bwMode="auto">
          <a:xfrm>
            <a:off x="433388" y="5103813"/>
            <a:ext cx="1093787" cy="1093787"/>
          </a:xfrm>
          <a:prstGeom prst="rect">
            <a:avLst/>
          </a:prstGeom>
          <a:noFill/>
          <a:ln w="9525">
            <a:noFill/>
            <a:miter lim="800000"/>
            <a:headEnd/>
            <a:tailEnd/>
          </a:ln>
        </p:spPr>
      </p:pic>
      <p:sp>
        <p:nvSpPr>
          <p:cNvPr id="18437" name="Rectangle 4"/>
          <p:cNvSpPr>
            <a:spLocks noChangeArrowheads="1"/>
          </p:cNvSpPr>
          <p:nvPr/>
        </p:nvSpPr>
        <p:spPr bwMode="auto">
          <a:xfrm>
            <a:off x="1624013" y="5510213"/>
            <a:ext cx="2771775" cy="460375"/>
          </a:xfrm>
          <a:prstGeom prst="rect">
            <a:avLst/>
          </a:prstGeom>
          <a:noFill/>
          <a:ln w="9525">
            <a:noFill/>
            <a:miter lim="800000"/>
            <a:headEnd/>
            <a:tailEnd/>
          </a:ln>
        </p:spPr>
        <p:txBody>
          <a:bodyPr wrap="none">
            <a:spAutoFit/>
          </a:bodyPr>
          <a:lstStyle/>
          <a:p>
            <a:pPr>
              <a:buFontTx/>
              <a:buNone/>
            </a:pPr>
            <a:r>
              <a:rPr lang="en-GB"/>
              <a:t>9% - 30% increase</a:t>
            </a:r>
          </a:p>
        </p:txBody>
      </p:sp>
      <p:sp>
        <p:nvSpPr>
          <p:cNvPr id="7" name="Rectangle 6"/>
          <p:cNvSpPr/>
          <p:nvPr/>
        </p:nvSpPr>
        <p:spPr>
          <a:xfrm>
            <a:off x="3937000" y="4562475"/>
            <a:ext cx="4965700" cy="708025"/>
          </a:xfrm>
          <a:prstGeom prst="rect">
            <a:avLst/>
          </a:prstGeom>
        </p:spPr>
        <p:txBody>
          <a:bodyPr>
            <a:spAutoFit/>
          </a:bodyPr>
          <a:lstStyle/>
          <a:p>
            <a:pPr>
              <a:defRPr/>
            </a:pPr>
            <a:r>
              <a:rPr lang="en-GB" sz="4000" dirty="0">
                <a:latin typeface="+mn-lt"/>
              </a:rPr>
              <a:t>... more citations</a:t>
            </a:r>
          </a:p>
        </p:txBody>
      </p:sp>
    </p:spTree>
    <p:extLst>
      <p:ext uri="{BB962C8B-B14F-4D97-AF65-F5344CB8AC3E}">
        <p14:creationId xmlns:p14="http://schemas.microsoft.com/office/powerpoint/2010/main" val="490864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22275" y="301625"/>
            <a:ext cx="7391400" cy="990600"/>
          </a:xfrm>
        </p:spPr>
        <p:txBody>
          <a:bodyPr>
            <a:normAutofit/>
          </a:bodyPr>
          <a:lstStyle/>
          <a:p>
            <a:r>
              <a:rPr lang="en-GB" dirty="0" smtClean="0">
                <a:ea typeface="ＭＳ Ｐゴシック" pitchFamily="1" charset="-128"/>
              </a:rPr>
              <a:t>The Digital </a:t>
            </a:r>
            <a:r>
              <a:rPr lang="en-GB" dirty="0" err="1" smtClean="0">
                <a:ea typeface="ＭＳ Ｐゴシック" pitchFamily="1" charset="-128"/>
              </a:rPr>
              <a:t>Curation</a:t>
            </a:r>
            <a:r>
              <a:rPr lang="en-GB" dirty="0" smtClean="0">
                <a:ea typeface="ＭＳ Ｐゴシック" pitchFamily="1" charset="-128"/>
              </a:rPr>
              <a:t> Centre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29759825"/>
              </p:ext>
            </p:extLst>
          </p:nvPr>
        </p:nvGraphicFramePr>
        <p:xfrm>
          <a:off x="-57967" y="1549028"/>
          <a:ext cx="661794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176" y="1412776"/>
            <a:ext cx="284365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9" cstate="print"/>
          <a:srcRect/>
          <a:stretch>
            <a:fillRect/>
          </a:stretch>
        </p:blipFill>
        <p:spPr bwMode="auto">
          <a:xfrm>
            <a:off x="7872848" y="6021288"/>
            <a:ext cx="947624" cy="573657"/>
          </a:xfrm>
          <a:prstGeom prst="rect">
            <a:avLst/>
          </a:prstGeom>
          <a:noFill/>
          <a:ln w="9525">
            <a:noFill/>
            <a:round/>
            <a:headEnd/>
            <a:tailEnd/>
          </a:ln>
        </p:spPr>
      </p:pic>
      <p:sp>
        <p:nvSpPr>
          <p:cNvPr id="8" name="Rectangle 7"/>
          <p:cNvSpPr/>
          <p:nvPr/>
        </p:nvSpPr>
        <p:spPr>
          <a:xfrm>
            <a:off x="5326032" y="6135687"/>
            <a:ext cx="2126288" cy="461665"/>
          </a:xfrm>
          <a:prstGeom prst="rect">
            <a:avLst/>
          </a:prstGeom>
        </p:spPr>
        <p:txBody>
          <a:bodyPr wrap="none">
            <a:spAutoFit/>
          </a:bodyPr>
          <a:lstStyle/>
          <a:p>
            <a:r>
              <a:rPr lang="en-GB" sz="2400" dirty="0" smtClean="0">
                <a:hlinkClick r:id="rId10"/>
              </a:rPr>
              <a:t>www.dcc.ac.uk</a:t>
            </a:r>
            <a:r>
              <a:rPr lang="en-GB" sz="2400" dirty="0" smtClean="0"/>
              <a:t> </a:t>
            </a:r>
            <a:endParaRPr lang="en-GB" sz="2400" dirty="0"/>
          </a:p>
        </p:txBody>
      </p:sp>
    </p:spTree>
    <p:extLst>
      <p:ext uri="{BB962C8B-B14F-4D97-AF65-F5344CB8AC3E}">
        <p14:creationId xmlns:p14="http://schemas.microsoft.com/office/powerpoint/2010/main" val="2556482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080111_1239_WhyYOUneeda11.png"/>
          <p:cNvPicPr>
            <a:picLocks noChangeAspect="1"/>
          </p:cNvPicPr>
          <p:nvPr/>
        </p:nvPicPr>
        <p:blipFill>
          <a:blip r:embed="rId2" cstate="print"/>
          <a:srcRect/>
          <a:stretch>
            <a:fillRect/>
          </a:stretch>
        </p:blipFill>
        <p:spPr bwMode="auto">
          <a:xfrm>
            <a:off x="755576" y="1556792"/>
            <a:ext cx="3456384" cy="5043135"/>
          </a:xfrm>
          <a:prstGeom prst="rect">
            <a:avLst/>
          </a:prstGeom>
          <a:noFill/>
          <a:ln w="9525">
            <a:noFill/>
            <a:miter lim="800000"/>
            <a:headEnd/>
            <a:tailEnd/>
          </a:ln>
        </p:spPr>
      </p:pic>
      <p:sp>
        <p:nvSpPr>
          <p:cNvPr id="3" name="TextBox 2"/>
          <p:cNvSpPr txBox="1"/>
          <p:nvPr/>
        </p:nvSpPr>
        <p:spPr>
          <a:xfrm>
            <a:off x="4644008" y="2564904"/>
            <a:ext cx="3960440" cy="3077766"/>
          </a:xfrm>
          <a:prstGeom prst="rect">
            <a:avLst/>
          </a:prstGeom>
          <a:noFill/>
        </p:spPr>
        <p:txBody>
          <a:bodyPr wrap="square">
            <a:spAutoFit/>
          </a:bodyPr>
          <a:lstStyle/>
          <a:p>
            <a:pPr>
              <a:buFontTx/>
              <a:buNone/>
              <a:defRPr/>
            </a:pPr>
            <a:r>
              <a:rPr lang="en-GB" sz="3200" dirty="0">
                <a:latin typeface="+mn-lt"/>
              </a:rPr>
              <a:t>Why YOU need a Data Management Plan</a:t>
            </a:r>
          </a:p>
          <a:p>
            <a:pPr>
              <a:buFontTx/>
              <a:buNone/>
              <a:defRPr/>
            </a:pPr>
            <a:endParaRPr lang="en-GB" dirty="0">
              <a:latin typeface="+mn-lt"/>
            </a:endParaRPr>
          </a:p>
          <a:p>
            <a:pPr>
              <a:buFontTx/>
              <a:buNone/>
              <a:defRPr/>
            </a:pPr>
            <a:r>
              <a:rPr lang="en-GB" sz="2800" dirty="0">
                <a:latin typeface="+mn-lt"/>
                <a:hlinkClick r:id="rId3"/>
              </a:rPr>
              <a:t>http://blogs.ch.cam.ac.uk/pmr/2011/08/01/why-you-need-a-data-management-plan</a:t>
            </a:r>
            <a:endParaRPr lang="en-GB" sz="2800" dirty="0">
              <a:latin typeface="+mn-lt"/>
            </a:endParaRPr>
          </a:p>
        </p:txBody>
      </p:sp>
      <p:sp>
        <p:nvSpPr>
          <p:cNvPr id="4" name="Title 1"/>
          <p:cNvSpPr txBox="1">
            <a:spLocks/>
          </p:cNvSpPr>
          <p:nvPr/>
        </p:nvSpPr>
        <p:spPr>
          <a:xfrm>
            <a:off x="467544" y="404664"/>
            <a:ext cx="8229600" cy="94096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Direct benefits to individuals</a:t>
            </a:r>
          </a:p>
        </p:txBody>
      </p:sp>
    </p:spTree>
    <p:extLst>
      <p:ext uri="{BB962C8B-B14F-4D97-AF65-F5344CB8AC3E}">
        <p14:creationId xmlns:p14="http://schemas.microsoft.com/office/powerpoint/2010/main" val="2900309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Costs</a:t>
            </a:r>
            <a:endParaRPr lang="en-GB" sz="5400" kern="0" dirty="0">
              <a:solidFill>
                <a:schemeClr val="bg1"/>
              </a:solidFill>
            </a:endParaRPr>
          </a:p>
        </p:txBody>
      </p:sp>
    </p:spTree>
    <p:extLst>
      <p:ext uri="{BB962C8B-B14F-4D97-AF65-F5344CB8AC3E}">
        <p14:creationId xmlns:p14="http://schemas.microsoft.com/office/powerpoint/2010/main" val="3561717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funders’ policies</a:t>
            </a:r>
            <a:endParaRPr lang="en-GB" dirty="0"/>
          </a:p>
        </p:txBody>
      </p:sp>
      <p:pic>
        <p:nvPicPr>
          <p:cNvPr id="5" name="Content Placeholder 4" descr="Capture.PNG"/>
          <p:cNvPicPr>
            <a:picLocks noGrp="1" noChangeAspect="1"/>
          </p:cNvPicPr>
          <p:nvPr>
            <p:ph idx="1"/>
          </p:nvPr>
        </p:nvPicPr>
        <p:blipFill>
          <a:blip r:embed="rId3" cstate="print"/>
          <a:stretch>
            <a:fillRect/>
          </a:stretch>
        </p:blipFill>
        <p:spPr>
          <a:xfrm>
            <a:off x="539552" y="1556792"/>
            <a:ext cx="8154539" cy="4344007"/>
          </a:xfrm>
        </p:spPr>
      </p:pic>
      <p:sp>
        <p:nvSpPr>
          <p:cNvPr id="4" name="Rectangle 9"/>
          <p:cNvSpPr>
            <a:spLocks/>
          </p:cNvSpPr>
          <p:nvPr/>
        </p:nvSpPr>
        <p:spPr bwMode="auto">
          <a:xfrm>
            <a:off x="179512" y="6237312"/>
            <a:ext cx="8801100" cy="381000"/>
          </a:xfrm>
          <a:prstGeom prst="rect">
            <a:avLst/>
          </a:prstGeom>
          <a:noFill/>
          <a:ln w="12700">
            <a:noFill/>
            <a:miter lim="800000"/>
            <a:headEnd/>
            <a:tailEnd/>
          </a:ln>
        </p:spPr>
        <p:txBody>
          <a:bodyPr lIns="0" tIns="0" rIns="40639" bIns="0"/>
          <a:lstStyle/>
          <a:p>
            <a:pPr marL="39688" algn="ctr">
              <a:defRPr/>
            </a:pPr>
            <a:r>
              <a:rPr lang="en-US" sz="2000" u="sng" dirty="0">
                <a:solidFill>
                  <a:srgbClr val="0000FF"/>
                </a:solidFill>
                <a:latin typeface="+mn-lt"/>
                <a:cs typeface="Arial" charset="0"/>
                <a:sym typeface="Arial" charset="0"/>
                <a:hlinkClick r:id="rId4"/>
              </a:rPr>
              <a:t>www.dcc.ac.uk/resources/policy-and-legal/overview-funders-data-policies</a:t>
            </a:r>
            <a:r>
              <a:rPr lang="en-US" sz="1800" dirty="0">
                <a:solidFill>
                  <a:srgbClr val="000000"/>
                </a:solidFill>
                <a:cs typeface="Arial" charset="0"/>
                <a:sym typeface="Arial" charset="0"/>
              </a:rPr>
              <a:t> </a:t>
            </a:r>
          </a:p>
        </p:txBody>
      </p:sp>
      <p:sp>
        <p:nvSpPr>
          <p:cNvPr id="3" name="Oval 2"/>
          <p:cNvSpPr/>
          <p:nvPr/>
        </p:nvSpPr>
        <p:spPr>
          <a:xfrm>
            <a:off x="8028384" y="1988840"/>
            <a:ext cx="648072" cy="4248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6200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differences in policies</a:t>
            </a:r>
            <a:endParaRPr lang="en-GB" dirty="0"/>
          </a:p>
        </p:txBody>
      </p:sp>
      <p:sp>
        <p:nvSpPr>
          <p:cNvPr id="3" name="Content Placeholder 2"/>
          <p:cNvSpPr>
            <a:spLocks noGrp="1"/>
          </p:cNvSpPr>
          <p:nvPr>
            <p:ph idx="1"/>
          </p:nvPr>
        </p:nvSpPr>
        <p:spPr>
          <a:xfrm>
            <a:off x="395536" y="1600200"/>
            <a:ext cx="8496944" cy="4925144"/>
          </a:xfrm>
        </p:spPr>
        <p:txBody>
          <a:bodyPr>
            <a:normAutofit/>
          </a:bodyPr>
          <a:lstStyle/>
          <a:p>
            <a:pPr>
              <a:lnSpc>
                <a:spcPct val="110000"/>
              </a:lnSpc>
            </a:pPr>
            <a:r>
              <a:rPr lang="en-GB" sz="2400" dirty="0" smtClean="0"/>
              <a:t>Preservation periods range from 3 years to in perpetuity            </a:t>
            </a:r>
          </a:p>
          <a:p>
            <a:pPr lvl="1">
              <a:lnSpc>
                <a:spcPct val="110000"/>
              </a:lnSpc>
              <a:spcAft>
                <a:spcPts val="1800"/>
              </a:spcAft>
            </a:pPr>
            <a:r>
              <a:rPr lang="en-GB" sz="2400" dirty="0" smtClean="0"/>
              <a:t>most funders ask for 10+ years</a:t>
            </a:r>
          </a:p>
          <a:p>
            <a:pPr>
              <a:lnSpc>
                <a:spcPct val="110000"/>
              </a:lnSpc>
              <a:spcAft>
                <a:spcPts val="1800"/>
              </a:spcAft>
            </a:pPr>
            <a:r>
              <a:rPr lang="en-GB" sz="2400" dirty="0" smtClean="0"/>
              <a:t>ESRC and NERC may withhold the final grant payment if data aren’t offered for deposit</a:t>
            </a:r>
          </a:p>
          <a:p>
            <a:pPr>
              <a:lnSpc>
                <a:spcPct val="110000"/>
              </a:lnSpc>
              <a:spcAft>
                <a:spcPts val="1800"/>
              </a:spcAft>
            </a:pPr>
            <a:r>
              <a:rPr lang="en-GB" sz="2400" dirty="0" smtClean="0"/>
              <a:t>Cancer Research UK states explicitly that it will </a:t>
            </a:r>
            <a:r>
              <a:rPr lang="en-GB" sz="2400" b="1" dirty="0" smtClean="0"/>
              <a:t>NOT</a:t>
            </a:r>
            <a:r>
              <a:rPr lang="en-GB" sz="2400" dirty="0" smtClean="0"/>
              <a:t> provide additional funds for RDM</a:t>
            </a:r>
          </a:p>
        </p:txBody>
      </p:sp>
    </p:spTree>
    <p:extLst>
      <p:ext uri="{BB962C8B-B14F-4D97-AF65-F5344CB8AC3E}">
        <p14:creationId xmlns:p14="http://schemas.microsoft.com/office/powerpoint/2010/main" val="3623534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GB" dirty="0" smtClean="0"/>
              <a:t>What RDM cost can be included?</a:t>
            </a:r>
            <a:endParaRPr lang="en-GB" dirty="0"/>
          </a:p>
        </p:txBody>
      </p:sp>
      <p:sp>
        <p:nvSpPr>
          <p:cNvPr id="3" name="Content Placeholder 2"/>
          <p:cNvSpPr>
            <a:spLocks noGrp="1"/>
          </p:cNvSpPr>
          <p:nvPr>
            <p:ph idx="1"/>
          </p:nvPr>
        </p:nvSpPr>
        <p:spPr>
          <a:xfrm>
            <a:off x="395536" y="1196752"/>
            <a:ext cx="8280920" cy="5157192"/>
          </a:xfrm>
        </p:spPr>
        <p:txBody>
          <a:bodyPr>
            <a:noAutofit/>
          </a:bodyPr>
          <a:lstStyle/>
          <a:p>
            <a:pPr marL="0">
              <a:buNone/>
            </a:pPr>
            <a:r>
              <a:rPr lang="en-GB" sz="2400" dirty="0" smtClean="0"/>
              <a:t>Need to distinguish between the costs that are incurred during a project and those that arise afterwards.</a:t>
            </a:r>
          </a:p>
          <a:p>
            <a:pPr marL="0">
              <a:buNone/>
            </a:pPr>
            <a:endParaRPr lang="en-GB" sz="1600" dirty="0" smtClean="0"/>
          </a:p>
          <a:p>
            <a:r>
              <a:rPr lang="en-GB" sz="2400" dirty="0" smtClean="0"/>
              <a:t>In-project (direct) costs:</a:t>
            </a:r>
          </a:p>
          <a:p>
            <a:pPr lvl="1"/>
            <a:r>
              <a:rPr lang="en-GB" sz="2000" dirty="0" smtClean="0"/>
              <a:t>covers hardware, staff, expenses, costs of preparing data &amp; metadata...</a:t>
            </a:r>
          </a:p>
          <a:p>
            <a:pPr lvl="1"/>
            <a:endParaRPr lang="en-GB" sz="1100" dirty="0" smtClean="0"/>
          </a:p>
          <a:p>
            <a:r>
              <a:rPr lang="en-GB" sz="2400" dirty="0" smtClean="0"/>
              <a:t>Post project (largely indirect) costs:	</a:t>
            </a:r>
          </a:p>
          <a:p>
            <a:pPr lvl="1"/>
            <a:r>
              <a:rPr lang="en-GB" sz="2000" dirty="0" smtClean="0"/>
              <a:t>existing services should be used where possible</a:t>
            </a:r>
          </a:p>
          <a:p>
            <a:pPr lvl="1"/>
            <a:r>
              <a:rPr lang="en-GB" sz="2000" dirty="0" smtClean="0"/>
              <a:t>where an institution is going to provide a data repository, costs should be met through FEC</a:t>
            </a:r>
          </a:p>
          <a:p>
            <a:pPr lvl="1"/>
            <a:r>
              <a:rPr lang="en-GB" sz="2000" dirty="0" smtClean="0"/>
              <a:t>outsourcing to a third-party is also an option</a:t>
            </a:r>
          </a:p>
          <a:p>
            <a:pPr lvl="1"/>
            <a:endParaRPr lang="en-GB" sz="2000" dirty="0" smtClean="0"/>
          </a:p>
          <a:p>
            <a:pPr marL="0">
              <a:buNone/>
            </a:pPr>
            <a:r>
              <a:rPr lang="en-GB" sz="2400" dirty="0" smtClean="0"/>
              <a:t>Owing to its charity status, the </a:t>
            </a:r>
            <a:r>
              <a:rPr lang="en-GB" sz="2400" dirty="0" err="1" smtClean="0"/>
              <a:t>Wellcome</a:t>
            </a:r>
            <a:r>
              <a:rPr lang="en-GB" sz="2400" dirty="0" smtClean="0"/>
              <a:t> Trust in general only pays directly incurred costs.</a:t>
            </a:r>
          </a:p>
          <a:p>
            <a:pPr marL="0" lvl="1"/>
            <a:endParaRPr lang="en-GB" sz="2000" dirty="0" smtClean="0"/>
          </a:p>
        </p:txBody>
      </p:sp>
    </p:spTree>
    <p:extLst>
      <p:ext uri="{BB962C8B-B14F-4D97-AF65-F5344CB8AC3E}">
        <p14:creationId xmlns:p14="http://schemas.microsoft.com/office/powerpoint/2010/main" val="3772018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costs be included?</a:t>
            </a:r>
            <a:endParaRPr lang="en-GB" dirty="0"/>
          </a:p>
        </p:txBody>
      </p:sp>
      <p:sp>
        <p:nvSpPr>
          <p:cNvPr id="3" name="Content Placeholder 2"/>
          <p:cNvSpPr>
            <a:spLocks noGrp="1"/>
          </p:cNvSpPr>
          <p:nvPr>
            <p:ph idx="1"/>
          </p:nvPr>
        </p:nvSpPr>
        <p:spPr>
          <a:xfrm>
            <a:off x="457200" y="1628800"/>
            <a:ext cx="8229600" cy="5040560"/>
          </a:xfrm>
        </p:spPr>
        <p:txBody>
          <a:bodyPr>
            <a:normAutofit/>
          </a:bodyPr>
          <a:lstStyle/>
          <a:p>
            <a:pPr>
              <a:spcAft>
                <a:spcPts val="2400"/>
              </a:spcAft>
            </a:pPr>
            <a:r>
              <a:rPr lang="en-GB" sz="2400" dirty="0" smtClean="0"/>
              <a:t>In-project costs should be included in the direct costs for a project</a:t>
            </a:r>
          </a:p>
          <a:p>
            <a:pPr>
              <a:spcAft>
                <a:spcPts val="2400"/>
              </a:spcAft>
            </a:pPr>
            <a:r>
              <a:rPr lang="en-GB" sz="2400" dirty="0" smtClean="0"/>
              <a:t>Post-project costs could be direct (e.g. charges levied by data centres) but typically fall into indirects as universities should provide infrastructure to support RDM</a:t>
            </a:r>
          </a:p>
          <a:p>
            <a:pPr>
              <a:spcBef>
                <a:spcPts val="0"/>
              </a:spcBef>
              <a:spcAft>
                <a:spcPts val="600"/>
              </a:spcAft>
            </a:pPr>
            <a:r>
              <a:rPr lang="en-GB" sz="2400" dirty="0" smtClean="0"/>
              <a:t>The Justifications of Resources should, where possible, separate out the following RDM cost elements: </a:t>
            </a:r>
          </a:p>
          <a:p>
            <a:pPr lvl="1">
              <a:spcBef>
                <a:spcPts val="0"/>
              </a:spcBef>
            </a:pPr>
            <a:r>
              <a:rPr lang="en-GB" sz="2000" dirty="0" smtClean="0"/>
              <a:t>cost of collecting data </a:t>
            </a:r>
          </a:p>
          <a:p>
            <a:pPr lvl="1">
              <a:spcBef>
                <a:spcPts val="0"/>
              </a:spcBef>
            </a:pPr>
            <a:r>
              <a:rPr lang="en-GB" sz="2000" dirty="0" smtClean="0"/>
              <a:t>the cost of </a:t>
            </a:r>
            <a:r>
              <a:rPr lang="en-GB" sz="2000" dirty="0" err="1" smtClean="0"/>
              <a:t>curating</a:t>
            </a:r>
            <a:r>
              <a:rPr lang="en-GB" sz="2000" dirty="0" smtClean="0"/>
              <a:t> data </a:t>
            </a:r>
          </a:p>
          <a:p>
            <a:pPr lvl="1">
              <a:spcBef>
                <a:spcPts val="0"/>
              </a:spcBef>
            </a:pPr>
            <a:r>
              <a:rPr lang="en-GB" sz="2000" dirty="0" smtClean="0"/>
              <a:t>the cost of analysing data </a:t>
            </a:r>
          </a:p>
          <a:p>
            <a:pPr lvl="1">
              <a:spcBef>
                <a:spcPts val="0"/>
              </a:spcBef>
            </a:pPr>
            <a:r>
              <a:rPr lang="en-GB" sz="2000" dirty="0" smtClean="0"/>
              <a:t>the cost of preservation and sharing</a:t>
            </a:r>
          </a:p>
          <a:p>
            <a:endParaRPr lang="en-GB" dirty="0"/>
          </a:p>
        </p:txBody>
      </p:sp>
    </p:spTree>
    <p:extLst>
      <p:ext uri="{BB962C8B-B14F-4D97-AF65-F5344CB8AC3E}">
        <p14:creationId xmlns:p14="http://schemas.microsoft.com/office/powerpoint/2010/main" val="3241083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a:xfrm>
            <a:off x="323528" y="1484784"/>
            <a:ext cx="8363272" cy="5373216"/>
          </a:xfrm>
        </p:spPr>
        <p:txBody>
          <a:bodyPr>
            <a:normAutofit/>
          </a:bodyPr>
          <a:lstStyle/>
          <a:p>
            <a:pPr>
              <a:spcAft>
                <a:spcPts val="2400"/>
              </a:spcAft>
            </a:pPr>
            <a:r>
              <a:rPr lang="en-GB" sz="2000" dirty="0" smtClean="0"/>
              <a:t>Research data management should not be regarded as optional.</a:t>
            </a:r>
          </a:p>
          <a:p>
            <a:pPr>
              <a:spcAft>
                <a:spcPts val="2400"/>
              </a:spcAft>
            </a:pPr>
            <a:r>
              <a:rPr lang="en-GB" sz="2000" dirty="0" smtClean="0"/>
              <a:t>DMPs should make clear what is provided and what activities are being charged against a grant </a:t>
            </a:r>
          </a:p>
          <a:p>
            <a:pPr>
              <a:spcAft>
                <a:spcPts val="2400"/>
              </a:spcAft>
            </a:pPr>
            <a:r>
              <a:rPr lang="en-GB" sz="2000" dirty="0" smtClean="0"/>
              <a:t>The cost of RDM is project-specific and entirely depends on the type of work.</a:t>
            </a:r>
          </a:p>
          <a:p>
            <a:pPr>
              <a:spcAft>
                <a:spcPts val="2400"/>
              </a:spcAft>
            </a:pPr>
            <a:r>
              <a:rPr lang="en-GB" sz="2000" dirty="0" smtClean="0"/>
              <a:t>It may be possible to set up small research facilities to recover the cost of RDM (e.g. similar to provision of HPC), possibly as a cross-institutional service. </a:t>
            </a:r>
          </a:p>
        </p:txBody>
      </p:sp>
    </p:spTree>
    <p:extLst>
      <p:ext uri="{BB962C8B-B14F-4D97-AF65-F5344CB8AC3E}">
        <p14:creationId xmlns:p14="http://schemas.microsoft.com/office/powerpoint/2010/main" val="401829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
        <p:nvSpPr>
          <p:cNvPr id="3" name="Title 1"/>
          <p:cNvSpPr txBox="1">
            <a:spLocks/>
          </p:cNvSpPr>
          <p:nvPr/>
        </p:nvSpPr>
        <p:spPr bwMode="auto">
          <a:xfrm>
            <a:off x="619944"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smtClean="0">
                <a:solidFill>
                  <a:schemeClr val="bg1"/>
                </a:solidFill>
              </a:rPr>
              <a:t>Data Management Planning</a:t>
            </a:r>
            <a:endParaRPr lang="en-GB" sz="5400" kern="0" dirty="0">
              <a:solidFill>
                <a:schemeClr val="bg1"/>
              </a:solidFill>
            </a:endParaRPr>
          </a:p>
        </p:txBody>
      </p:sp>
      <p:sp>
        <p:nvSpPr>
          <p:cNvPr id="4" name="Rectangle 3"/>
          <p:cNvSpPr/>
          <p:nvPr/>
        </p:nvSpPr>
        <p:spPr bwMode="auto">
          <a:xfrm>
            <a:off x="0" y="0"/>
            <a:ext cx="9144000" cy="6858000"/>
          </a:xfrm>
          <a:prstGeom prst="rect">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5" name="Title 1"/>
          <p:cNvSpPr txBox="1">
            <a:spLocks/>
          </p:cNvSpPr>
          <p:nvPr/>
        </p:nvSpPr>
        <p:spPr bwMode="auto">
          <a:xfrm>
            <a:off x="457200" y="1493168"/>
            <a:ext cx="8229600" cy="23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a:lstStyle>
          <a:p>
            <a:r>
              <a:rPr lang="en-GB" sz="5400" kern="0" dirty="0" smtClean="0">
                <a:solidFill>
                  <a:schemeClr val="bg1"/>
                </a:solidFill>
              </a:rPr>
              <a:t>Research Data Management Landscape</a:t>
            </a:r>
            <a:endParaRPr lang="en-GB" sz="5400" kern="0" dirty="0">
              <a:solidFill>
                <a:schemeClr val="bg1"/>
              </a:solidFill>
            </a:endParaRPr>
          </a:p>
        </p:txBody>
      </p:sp>
    </p:spTree>
    <p:extLst>
      <p:ext uri="{BB962C8B-B14F-4D97-AF65-F5344CB8AC3E}">
        <p14:creationId xmlns:p14="http://schemas.microsoft.com/office/powerpoint/2010/main" val="422435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bwMode="auto">
          <a:xfrm>
            <a:off x="179512" y="1700808"/>
            <a:ext cx="8713787" cy="3671888"/>
          </a:xfrm>
          <a:prstGeom prst="rect">
            <a:avLst/>
          </a:prstGeom>
          <a:noFill/>
          <a:ln>
            <a:miter lim="800000"/>
            <a:headEnd/>
            <a:tailEnd/>
          </a:ln>
        </p:spPr>
        <p:txBody>
          <a:bodyPr>
            <a:normAutofit fontScale="92500" lnSpcReduction="10000"/>
          </a:bodyPr>
          <a:lstStyle/>
          <a:p>
            <a:pPr algn="just" eaLnBrk="1" hangingPunct="1">
              <a:lnSpc>
                <a:spcPct val="105000"/>
              </a:lnSpc>
              <a:spcBef>
                <a:spcPct val="5000"/>
              </a:spcBef>
              <a:buFont typeface="Arial" pitchFamily="34" charset="0"/>
              <a:buNone/>
            </a:pPr>
            <a:endParaRPr lang="en-GB" sz="300" b="1" u="sng" dirty="0" smtClean="0"/>
          </a:p>
          <a:p>
            <a:pPr algn="just" eaLnBrk="1" hangingPunct="1">
              <a:lnSpc>
                <a:spcPct val="105000"/>
              </a:lnSpc>
              <a:spcBef>
                <a:spcPct val="5000"/>
              </a:spcBef>
              <a:buFont typeface="Arial" pitchFamily="34" charset="0"/>
              <a:buNone/>
            </a:pPr>
            <a:endParaRPr lang="en-GB" sz="100" b="1" u="sng" dirty="0" smtClean="0"/>
          </a:p>
          <a:p>
            <a:pPr algn="ctr" eaLnBrk="1" hangingPunct="1">
              <a:lnSpc>
                <a:spcPct val="105000"/>
              </a:lnSpc>
              <a:spcBef>
                <a:spcPct val="5000"/>
              </a:spcBef>
              <a:buFont typeface="Arial" pitchFamily="34" charset="0"/>
              <a:buNone/>
            </a:pPr>
            <a:r>
              <a:rPr lang="en-GB" dirty="0" smtClean="0"/>
              <a:t>“the active management and appraisal of data </a:t>
            </a:r>
          </a:p>
          <a:p>
            <a:pPr algn="ctr" eaLnBrk="1" hangingPunct="1">
              <a:lnSpc>
                <a:spcPct val="105000"/>
              </a:lnSpc>
              <a:spcBef>
                <a:spcPct val="5000"/>
              </a:spcBef>
              <a:buFont typeface="Arial" pitchFamily="34" charset="0"/>
              <a:buNone/>
            </a:pPr>
            <a:r>
              <a:rPr lang="en-GB" dirty="0" smtClean="0"/>
              <a:t>over the lifecycle of scholarly and scientific interest”</a:t>
            </a:r>
          </a:p>
          <a:p>
            <a:pPr algn="just" eaLnBrk="1" hangingPunct="1">
              <a:lnSpc>
                <a:spcPct val="105000"/>
              </a:lnSpc>
              <a:spcBef>
                <a:spcPct val="5000"/>
              </a:spcBef>
              <a:buFont typeface="Arial" pitchFamily="34" charset="0"/>
              <a:buNone/>
            </a:pPr>
            <a:endParaRPr lang="en-GB" dirty="0" smtClean="0"/>
          </a:p>
          <a:p>
            <a:pPr algn="ctr" eaLnBrk="1" hangingPunct="1">
              <a:lnSpc>
                <a:spcPct val="105000"/>
              </a:lnSpc>
              <a:spcBef>
                <a:spcPct val="5000"/>
              </a:spcBef>
              <a:buFont typeface="Arial" pitchFamily="34" charset="0"/>
              <a:buNone/>
            </a:pPr>
            <a:r>
              <a:rPr lang="en-GB" dirty="0" smtClean="0"/>
              <a:t>Data have importance as the evidential base </a:t>
            </a:r>
          </a:p>
          <a:p>
            <a:pPr algn="ctr" eaLnBrk="1" hangingPunct="1">
              <a:lnSpc>
                <a:spcPct val="105000"/>
              </a:lnSpc>
              <a:spcBef>
                <a:spcPct val="5000"/>
              </a:spcBef>
              <a:buFont typeface="Arial" pitchFamily="34" charset="0"/>
              <a:buNone/>
            </a:pPr>
            <a:r>
              <a:rPr lang="en-GB" dirty="0" smtClean="0"/>
              <a:t>of scholarly conclusions</a:t>
            </a:r>
          </a:p>
          <a:p>
            <a:pPr algn="ctr" eaLnBrk="1" hangingPunct="1">
              <a:lnSpc>
                <a:spcPct val="105000"/>
              </a:lnSpc>
              <a:spcBef>
                <a:spcPct val="5000"/>
              </a:spcBef>
              <a:buFont typeface="Arial" pitchFamily="34" charset="0"/>
              <a:buNone/>
            </a:pPr>
            <a:endParaRPr lang="en-GB" dirty="0" smtClean="0"/>
          </a:p>
          <a:p>
            <a:pPr algn="ctr" eaLnBrk="1" hangingPunct="1">
              <a:lnSpc>
                <a:spcPct val="105000"/>
              </a:lnSpc>
              <a:spcBef>
                <a:spcPct val="5000"/>
              </a:spcBef>
              <a:buFont typeface="Arial" pitchFamily="34" charset="0"/>
              <a:buNone/>
            </a:pPr>
            <a:r>
              <a:rPr lang="en-GB" b="1" dirty="0" err="1" smtClean="0"/>
              <a:t>Curation</a:t>
            </a:r>
            <a:r>
              <a:rPr lang="en-GB" b="1" dirty="0" smtClean="0"/>
              <a:t> is part of good research practice</a:t>
            </a:r>
          </a:p>
          <a:p>
            <a:pPr algn="just" eaLnBrk="1" hangingPunct="1">
              <a:lnSpc>
                <a:spcPct val="105000"/>
              </a:lnSpc>
              <a:spcBef>
                <a:spcPct val="5000"/>
              </a:spcBef>
              <a:buFont typeface="Arial" pitchFamily="34" charset="0"/>
              <a:buNone/>
            </a:pPr>
            <a:endParaRPr lang="en-GB" sz="3200" b="1" u="sng" dirty="0" smtClean="0"/>
          </a:p>
          <a:p>
            <a:pPr algn="just" eaLnBrk="1" hangingPunct="1">
              <a:lnSpc>
                <a:spcPct val="105000"/>
              </a:lnSpc>
              <a:spcBef>
                <a:spcPct val="5000"/>
              </a:spcBef>
              <a:buFont typeface="Arial" pitchFamily="34" charset="0"/>
              <a:buNone/>
            </a:pPr>
            <a:endParaRPr lang="en-GB" sz="2000" dirty="0" smtClean="0"/>
          </a:p>
          <a:p>
            <a:pPr algn="just" eaLnBrk="1" hangingPunct="1">
              <a:lnSpc>
                <a:spcPct val="100000"/>
              </a:lnSpc>
              <a:spcBef>
                <a:spcPct val="0"/>
              </a:spcBef>
              <a:buFont typeface="Arial" pitchFamily="34" charset="0"/>
              <a:buNone/>
            </a:pPr>
            <a:endParaRPr lang="en-GB" sz="1000" dirty="0" smtClean="0"/>
          </a:p>
        </p:txBody>
      </p:sp>
      <p:sp>
        <p:nvSpPr>
          <p:cNvPr id="5123" name="Rectangle 3"/>
          <p:cNvSpPr>
            <a:spLocks noChangeArrowheads="1"/>
          </p:cNvSpPr>
          <p:nvPr/>
        </p:nvSpPr>
        <p:spPr bwMode="auto">
          <a:xfrm>
            <a:off x="467544" y="620688"/>
            <a:ext cx="8229600" cy="927100"/>
          </a:xfrm>
          <a:prstGeom prst="rect">
            <a:avLst/>
          </a:prstGeom>
          <a:noFill/>
          <a:ln w="9525">
            <a:noFill/>
            <a:miter lim="800000"/>
            <a:headEnd/>
            <a:tailEnd/>
          </a:ln>
        </p:spPr>
        <p:txBody>
          <a:bodyPr/>
          <a:lstStyle/>
          <a:p>
            <a:pPr>
              <a:lnSpc>
                <a:spcPct val="85000"/>
              </a:lnSpc>
              <a:buClr>
                <a:srgbClr val="FC6204"/>
              </a:buClr>
              <a:buSzPct val="100000"/>
              <a:buFont typeface="Arial" pitchFamily="34" charset="0"/>
              <a:buNone/>
            </a:pPr>
            <a:r>
              <a:rPr lang="en-GB" sz="3600" dirty="0">
                <a:latin typeface="Arial" pitchFamily="34" charset="0"/>
                <a:cs typeface="Arial" pitchFamily="34" charset="0"/>
              </a:rPr>
              <a:t>What is data </a:t>
            </a:r>
            <a:r>
              <a:rPr lang="en-GB" sz="3600" dirty="0" err="1">
                <a:latin typeface="Arial" pitchFamily="34" charset="0"/>
                <a:cs typeface="Arial" pitchFamily="34" charset="0"/>
              </a:rPr>
              <a:t>curation</a:t>
            </a:r>
            <a:r>
              <a:rPr lang="en-GB" sz="3600" dirty="0">
                <a:latin typeface="Arial" pitchFamily="34" charset="0"/>
                <a:cs typeface="Arial" pitchFamily="34" charset="0"/>
              </a:rPr>
              <a:t>?</a:t>
            </a:r>
          </a:p>
        </p:txBody>
      </p:sp>
    </p:spTree>
    <p:extLst>
      <p:ext uri="{BB962C8B-B14F-4D97-AF65-F5344CB8AC3E}">
        <p14:creationId xmlns:p14="http://schemas.microsoft.com/office/powerpoint/2010/main" val="730604713"/>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bwMode="auto">
          <a:xfrm>
            <a:off x="179388" y="2276475"/>
            <a:ext cx="8713787" cy="3671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just" eaLnBrk="1" hangingPunct="1">
              <a:lnSpc>
                <a:spcPct val="105000"/>
              </a:lnSpc>
              <a:spcBef>
                <a:spcPct val="5000"/>
              </a:spcBef>
              <a:buFont typeface="Arial" charset="0"/>
              <a:buNone/>
            </a:pPr>
            <a:endParaRPr lang="en-GB" altLang="en-US" sz="300" b="1" u="sng" dirty="0" smtClean="0"/>
          </a:p>
          <a:p>
            <a:pPr algn="just" eaLnBrk="1" hangingPunct="1">
              <a:lnSpc>
                <a:spcPct val="105000"/>
              </a:lnSpc>
              <a:spcBef>
                <a:spcPct val="5000"/>
              </a:spcBef>
              <a:buFont typeface="Arial" charset="0"/>
              <a:buNone/>
            </a:pPr>
            <a:endParaRPr lang="en-GB" altLang="en-US" sz="100" b="1" u="sng" dirty="0" smtClean="0"/>
          </a:p>
          <a:p>
            <a:pPr algn="just" eaLnBrk="1" hangingPunct="1">
              <a:lnSpc>
                <a:spcPct val="105000"/>
              </a:lnSpc>
              <a:spcBef>
                <a:spcPct val="5000"/>
              </a:spcBef>
              <a:buFont typeface="Arial" charset="0"/>
              <a:buNone/>
            </a:pPr>
            <a:endParaRPr lang="en-GB" altLang="en-US" sz="3200" b="1" u="sng" dirty="0" smtClean="0"/>
          </a:p>
          <a:p>
            <a:pPr algn="just" eaLnBrk="1" hangingPunct="1">
              <a:lnSpc>
                <a:spcPct val="105000"/>
              </a:lnSpc>
              <a:spcBef>
                <a:spcPct val="5000"/>
              </a:spcBef>
              <a:buFont typeface="Arial" charset="0"/>
              <a:buNone/>
            </a:pPr>
            <a:endParaRPr lang="en-GB" altLang="en-US" sz="2000" dirty="0" smtClean="0"/>
          </a:p>
          <a:p>
            <a:pPr algn="just" eaLnBrk="1" hangingPunct="1">
              <a:lnSpc>
                <a:spcPct val="100000"/>
              </a:lnSpc>
              <a:spcBef>
                <a:spcPct val="0"/>
              </a:spcBef>
              <a:buFont typeface="Arial" charset="0"/>
              <a:buNone/>
            </a:pPr>
            <a:endParaRPr lang="en-GB" altLang="en-US" sz="1000" dirty="0" smtClean="0"/>
          </a:p>
        </p:txBody>
      </p:sp>
      <p:sp>
        <p:nvSpPr>
          <p:cNvPr id="4099" name="Rectangle 3"/>
          <p:cNvSpPr>
            <a:spLocks noChangeArrowheads="1"/>
          </p:cNvSpPr>
          <p:nvPr/>
        </p:nvSpPr>
        <p:spPr bwMode="auto">
          <a:xfrm>
            <a:off x="331850" y="548680"/>
            <a:ext cx="8229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ea typeface="DejaVu Sans Condensed" pitchFamily="34" charset="0"/>
                <a:cs typeface="DejaVu Sans Condensed" pitchFamily="34" charset="0"/>
              </a:defRPr>
            </a:lvl1pPr>
            <a:lvl2pPr marL="742950" indent="-285750" eaLnBrk="0" hangingPunct="0">
              <a:defRPr sz="2400">
                <a:solidFill>
                  <a:schemeClr val="bg1"/>
                </a:solidFill>
                <a:latin typeface="Times New Roman" pitchFamily="18" charset="0"/>
                <a:ea typeface="DejaVu Sans Condensed" pitchFamily="34" charset="0"/>
                <a:cs typeface="DejaVu Sans Condensed" pitchFamily="34" charset="0"/>
              </a:defRPr>
            </a:lvl2pPr>
            <a:lvl3pPr marL="1143000" indent="-228600" eaLnBrk="0" hangingPunct="0">
              <a:defRPr sz="2400">
                <a:solidFill>
                  <a:schemeClr val="bg1"/>
                </a:solidFill>
                <a:latin typeface="Times New Roman" pitchFamily="18" charset="0"/>
                <a:ea typeface="DejaVu Sans Condensed" pitchFamily="34" charset="0"/>
                <a:cs typeface="DejaVu Sans Condensed" pitchFamily="34" charset="0"/>
              </a:defRPr>
            </a:lvl3pPr>
            <a:lvl4pPr marL="1600200" indent="-228600" eaLnBrk="0" hangingPunct="0">
              <a:defRPr sz="2400">
                <a:solidFill>
                  <a:schemeClr val="bg1"/>
                </a:solidFill>
                <a:latin typeface="Times New Roman" pitchFamily="18" charset="0"/>
                <a:ea typeface="DejaVu Sans Condensed" pitchFamily="34" charset="0"/>
                <a:cs typeface="DejaVu Sans Condensed" pitchFamily="34" charset="0"/>
              </a:defRPr>
            </a:lvl4pPr>
            <a:lvl5pPr marL="2057400" indent="-228600" eaLnBrk="0" hangingPunct="0">
              <a:defRPr sz="2400">
                <a:solidFill>
                  <a:schemeClr val="bg1"/>
                </a:solidFill>
                <a:latin typeface="Times New Roman" pitchFamily="18" charset="0"/>
                <a:ea typeface="DejaVu Sans Condensed" pitchFamily="34" charset="0"/>
                <a:cs typeface="DejaVu Sans Condensed" pitchFamily="34"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DejaVu Sans Condensed" pitchFamily="34" charset="0"/>
                <a:cs typeface="DejaVu Sans Condensed" pitchFamily="34" charset="0"/>
              </a:defRPr>
            </a:lvl9pPr>
          </a:lstStyle>
          <a:p>
            <a:pPr eaLnBrk="1" hangingPunct="1">
              <a:lnSpc>
                <a:spcPct val="85000"/>
              </a:lnSpc>
              <a:buClr>
                <a:srgbClr val="FC6204"/>
              </a:buClr>
              <a:buSzPct val="100000"/>
              <a:buFont typeface="Arial" charset="0"/>
              <a:buNone/>
            </a:pPr>
            <a:r>
              <a:rPr lang="en-GB" altLang="en-US" sz="3600" dirty="0" smtClean="0">
                <a:solidFill>
                  <a:srgbClr val="FC6204"/>
                </a:solidFill>
                <a:latin typeface="Arial" charset="0"/>
                <a:cs typeface="Arial" charset="0"/>
              </a:rPr>
              <a:t>What does research data management involve?</a:t>
            </a:r>
            <a:endParaRPr lang="en-GB" altLang="en-US" sz="3600" dirty="0">
              <a:solidFill>
                <a:srgbClr val="FC6204"/>
              </a:solidFill>
              <a:latin typeface="Arial" charset="0"/>
              <a:cs typeface="Arial" charset="0"/>
            </a:endParaRPr>
          </a:p>
        </p:txBody>
      </p:sp>
      <p:sp>
        <p:nvSpPr>
          <p:cNvPr id="4" name="Rectangle 3"/>
          <p:cNvSpPr txBox="1">
            <a:spLocks noChangeArrowheads="1"/>
          </p:cNvSpPr>
          <p:nvPr/>
        </p:nvSpPr>
        <p:spPr>
          <a:xfrm>
            <a:off x="323528" y="1916832"/>
            <a:ext cx="8424936" cy="43360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Wingdings" pitchFamily="2" charset="2"/>
              <a:buChar char=""/>
            </a:pPr>
            <a:r>
              <a:rPr lang="en-GB" smtClean="0">
                <a:solidFill>
                  <a:srgbClr val="0070C0"/>
                </a:solidFill>
              </a:rPr>
              <a:t>Data Management Planning</a:t>
            </a:r>
          </a:p>
          <a:p>
            <a:pPr>
              <a:spcBef>
                <a:spcPts val="0"/>
              </a:spcBef>
              <a:spcAft>
                <a:spcPts val="600"/>
              </a:spcAft>
              <a:buFont typeface="Wingdings" pitchFamily="2" charset="2"/>
              <a:buChar char=""/>
            </a:pPr>
            <a:r>
              <a:rPr lang="en-GB" smtClean="0">
                <a:solidFill>
                  <a:srgbClr val="0070C0"/>
                </a:solidFill>
              </a:rPr>
              <a:t>Creating data </a:t>
            </a:r>
          </a:p>
          <a:p>
            <a:pPr>
              <a:spcBef>
                <a:spcPts val="0"/>
              </a:spcBef>
              <a:spcAft>
                <a:spcPts val="600"/>
              </a:spcAft>
              <a:buFont typeface="Wingdings" pitchFamily="2" charset="2"/>
              <a:buChar char=""/>
            </a:pPr>
            <a:r>
              <a:rPr lang="en-GB" smtClean="0">
                <a:solidFill>
                  <a:srgbClr val="0070C0"/>
                </a:solidFill>
              </a:rPr>
              <a:t>Documenting data</a:t>
            </a:r>
          </a:p>
          <a:p>
            <a:pPr>
              <a:spcBef>
                <a:spcPts val="0"/>
              </a:spcBef>
              <a:spcAft>
                <a:spcPts val="600"/>
              </a:spcAft>
              <a:buFont typeface="Wingdings" pitchFamily="2" charset="2"/>
              <a:buChar char=""/>
            </a:pPr>
            <a:r>
              <a:rPr lang="en-GB" smtClean="0">
                <a:solidFill>
                  <a:srgbClr val="0070C0"/>
                </a:solidFill>
              </a:rPr>
              <a:t>Accessing / using data</a:t>
            </a:r>
          </a:p>
          <a:p>
            <a:pPr>
              <a:spcBef>
                <a:spcPts val="0"/>
              </a:spcBef>
              <a:spcAft>
                <a:spcPts val="600"/>
              </a:spcAft>
              <a:buFont typeface="Wingdings" pitchFamily="2" charset="2"/>
              <a:buChar char=""/>
            </a:pPr>
            <a:r>
              <a:rPr lang="en-GB" smtClean="0">
                <a:solidFill>
                  <a:srgbClr val="0070C0"/>
                </a:solidFill>
              </a:rPr>
              <a:t>Storage and backup</a:t>
            </a:r>
          </a:p>
          <a:p>
            <a:pPr>
              <a:spcBef>
                <a:spcPts val="0"/>
              </a:spcBef>
              <a:spcAft>
                <a:spcPts val="600"/>
              </a:spcAft>
              <a:buFont typeface="Wingdings" pitchFamily="2" charset="2"/>
              <a:buChar char=""/>
            </a:pPr>
            <a:r>
              <a:rPr lang="en-GB" smtClean="0">
                <a:solidFill>
                  <a:srgbClr val="0070C0"/>
                </a:solidFill>
              </a:rPr>
              <a:t>Sharing data</a:t>
            </a:r>
          </a:p>
          <a:p>
            <a:pPr>
              <a:spcBef>
                <a:spcPts val="0"/>
              </a:spcBef>
              <a:spcAft>
                <a:spcPts val="600"/>
              </a:spcAft>
              <a:buFont typeface="Wingdings" pitchFamily="2" charset="2"/>
              <a:buChar char=""/>
            </a:pPr>
            <a:r>
              <a:rPr lang="en-GB" smtClean="0">
                <a:solidFill>
                  <a:srgbClr val="0070C0"/>
                </a:solidFill>
              </a:rPr>
              <a:t>Preserving data</a:t>
            </a:r>
          </a:p>
          <a:p>
            <a:pPr>
              <a:spcBef>
                <a:spcPts val="0"/>
              </a:spcBef>
              <a:spcAft>
                <a:spcPts val="600"/>
              </a:spcAft>
              <a:buFont typeface="Arial" pitchFamily="34" charset="0"/>
              <a:buNone/>
            </a:pPr>
            <a:endParaRPr lang="en-GB" sz="2000" smtClean="0">
              <a:solidFill>
                <a:srgbClr val="0070C0"/>
              </a:solidFill>
            </a:endParaRPr>
          </a:p>
          <a:p>
            <a:pPr>
              <a:spcBef>
                <a:spcPts val="0"/>
              </a:spcBef>
              <a:spcAft>
                <a:spcPts val="600"/>
              </a:spcAft>
              <a:buFont typeface="Arial" pitchFamily="34" charset="0"/>
              <a:buNone/>
            </a:pPr>
            <a:endParaRPr lang="en-GB" smtClean="0">
              <a:solidFill>
                <a:srgbClr val="0070C0"/>
              </a:solidFill>
            </a:endParaRPr>
          </a:p>
          <a:p>
            <a:pPr lvl="1">
              <a:spcBef>
                <a:spcPts val="0"/>
              </a:spcBef>
              <a:spcAft>
                <a:spcPts val="600"/>
              </a:spcAft>
              <a:buFont typeface="Arial" pitchFamily="34" charset="0"/>
              <a:buNone/>
            </a:pPr>
            <a:endParaRPr lang="en-GB" sz="1800" smtClean="0">
              <a:solidFill>
                <a:srgbClr val="0070C0"/>
              </a:solidFill>
            </a:endParaRPr>
          </a:p>
          <a:p>
            <a:pPr lvl="1">
              <a:spcBef>
                <a:spcPts val="0"/>
              </a:spcBef>
              <a:spcAft>
                <a:spcPts val="600"/>
              </a:spcAft>
              <a:buFontTx/>
              <a:buNone/>
            </a:pPr>
            <a:endParaRPr lang="en-GB" sz="1000" dirty="0" smtClean="0">
              <a:solidFill>
                <a:srgbClr val="0070C0"/>
              </a:solidFill>
            </a:endParaRPr>
          </a:p>
        </p:txBody>
      </p:sp>
      <p:graphicFrame>
        <p:nvGraphicFramePr>
          <p:cNvPr id="5" name="Diagram 4"/>
          <p:cNvGraphicFramePr/>
          <p:nvPr>
            <p:extLst>
              <p:ext uri="{D42A27DB-BD31-4B8C-83A1-F6EECF244321}">
                <p14:modId xmlns:p14="http://schemas.microsoft.com/office/powerpoint/2010/main" val="181322273"/>
              </p:ext>
            </p:extLst>
          </p:nvPr>
        </p:nvGraphicFramePr>
        <p:xfrm>
          <a:off x="5076056" y="2420888"/>
          <a:ext cx="3552056" cy="268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4465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WellcomeOA.png"/>
          <p:cNvPicPr>
            <a:picLocks noChangeAspect="1"/>
          </p:cNvPicPr>
          <p:nvPr/>
        </p:nvPicPr>
        <p:blipFill>
          <a:blip r:embed="rId3" cstate="print"/>
          <a:srcRect/>
          <a:stretch>
            <a:fillRect/>
          </a:stretch>
        </p:blipFill>
        <p:spPr bwMode="auto">
          <a:xfrm>
            <a:off x="3900001" y="0"/>
            <a:ext cx="5243999" cy="2736304"/>
          </a:xfrm>
          <a:prstGeom prst="rect">
            <a:avLst/>
          </a:prstGeom>
          <a:noFill/>
          <a:ln w="9525">
            <a:noFill/>
            <a:miter lim="800000"/>
            <a:headEnd/>
            <a:tailEnd/>
          </a:ln>
        </p:spPr>
      </p:pic>
      <p:sp>
        <p:nvSpPr>
          <p:cNvPr id="5" name="Rectangle 2"/>
          <p:cNvSpPr>
            <a:spLocks noGrp="1" noChangeArrowheads="1"/>
          </p:cNvSpPr>
          <p:nvPr>
            <p:ph type="title" idx="4294967295"/>
          </p:nvPr>
        </p:nvSpPr>
        <p:spPr>
          <a:xfrm>
            <a:off x="2339752" y="4365104"/>
            <a:ext cx="6336704" cy="2221359"/>
          </a:xfrm>
        </p:spPr>
        <p:txBody>
          <a:bodyPr/>
          <a:lstStyle/>
          <a:p>
            <a:r>
              <a:rPr lang="en-GB" sz="1600" dirty="0" smtClean="0"/>
              <a:t>‘Conducting research on existing data sets less expensive than setting up new studies and novel linkage can widen focus’</a:t>
            </a:r>
            <a:br>
              <a:rPr lang="en-GB" sz="1600" dirty="0" smtClean="0"/>
            </a:br>
            <a:r>
              <a:rPr lang="en-GB" sz="1600" dirty="0" smtClean="0"/>
              <a:t/>
            </a:r>
            <a:br>
              <a:rPr lang="en-GB" sz="1600" dirty="0" smtClean="0"/>
            </a:br>
            <a:r>
              <a:rPr lang="en-GB" sz="1600" dirty="0" smtClean="0"/>
              <a:t>Dr Jim </a:t>
            </a:r>
            <a:r>
              <a:rPr lang="en-GB" sz="1600" dirty="0" err="1" smtClean="0"/>
              <a:t>Lewsey</a:t>
            </a:r>
            <a:r>
              <a:rPr lang="en-GB" sz="1600" dirty="0" smtClean="0"/>
              <a:t>, Statistical Analysis of Linked Health Data (</a:t>
            </a:r>
            <a:r>
              <a:rPr lang="en-GB" sz="1600" dirty="0" err="1" smtClean="0"/>
              <a:t>SALHDa</a:t>
            </a:r>
            <a:r>
              <a:rPr lang="en-GB" sz="1600" dirty="0" smtClean="0"/>
              <a:t>), Launch of HEHTA</a:t>
            </a:r>
            <a:r>
              <a:rPr lang="en-GB" sz="2000" b="1" dirty="0" smtClean="0"/>
              <a:t/>
            </a:r>
            <a:br>
              <a:rPr lang="en-GB" sz="2000" b="1" dirty="0" smtClean="0"/>
            </a:br>
            <a:endParaRPr lang="en-GB" sz="2000" dirty="0" smtClean="0"/>
          </a:p>
        </p:txBody>
      </p:sp>
      <p:sp>
        <p:nvSpPr>
          <p:cNvPr id="7" name="Rounded Rectangular Callout 6"/>
          <p:cNvSpPr/>
          <p:nvPr/>
        </p:nvSpPr>
        <p:spPr bwMode="auto">
          <a:xfrm>
            <a:off x="2267744" y="4365104"/>
            <a:ext cx="6480720" cy="1800200"/>
          </a:xfrm>
          <a:prstGeom prst="wedgeRoundRectCallout">
            <a:avLst/>
          </a:prstGeom>
          <a:noFill/>
          <a:ln w="38100">
            <a:solidFill>
              <a:schemeClr val="accent6"/>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pic>
        <p:nvPicPr>
          <p:cNvPr id="8" name="Picture 3" descr="G8statement.png"/>
          <p:cNvPicPr>
            <a:picLocks noChangeAspect="1"/>
          </p:cNvPicPr>
          <p:nvPr/>
        </p:nvPicPr>
        <p:blipFill>
          <a:blip r:embed="rId4" cstate="print"/>
          <a:srcRect/>
          <a:stretch>
            <a:fillRect/>
          </a:stretch>
        </p:blipFill>
        <p:spPr bwMode="auto">
          <a:xfrm>
            <a:off x="347640" y="888366"/>
            <a:ext cx="4104455" cy="3453677"/>
          </a:xfrm>
          <a:prstGeom prst="rect">
            <a:avLst/>
          </a:prstGeom>
          <a:noFill/>
          <a:ln w="9525">
            <a:noFill/>
            <a:miter lim="800000"/>
            <a:headEnd/>
            <a:tailEnd/>
          </a:ln>
        </p:spPr>
      </p:pic>
      <p:sp>
        <p:nvSpPr>
          <p:cNvPr id="9" name="TextBox 4"/>
          <p:cNvSpPr txBox="1">
            <a:spLocks noChangeArrowheads="1"/>
          </p:cNvSpPr>
          <p:nvPr/>
        </p:nvSpPr>
        <p:spPr bwMode="auto">
          <a:xfrm>
            <a:off x="251520" y="980728"/>
            <a:ext cx="3946406" cy="430887"/>
          </a:xfrm>
          <a:prstGeom prst="rect">
            <a:avLst/>
          </a:prstGeom>
          <a:noFill/>
          <a:ln w="9525">
            <a:noFill/>
            <a:miter lim="800000"/>
            <a:headEnd/>
            <a:tailEnd/>
          </a:ln>
        </p:spPr>
        <p:txBody>
          <a:bodyPr wrap="square">
            <a:spAutoFit/>
          </a:bodyPr>
          <a:lstStyle/>
          <a:p>
            <a:r>
              <a:rPr lang="en-US" sz="800" dirty="0"/>
              <a:t>https://www.gov.uk/government/news/g8-science-ministers-statement</a:t>
            </a:r>
          </a:p>
          <a:p>
            <a:endParaRPr lang="en-GB" sz="1400" dirty="0"/>
          </a:p>
        </p:txBody>
      </p:sp>
      <p:pic>
        <p:nvPicPr>
          <p:cNvPr id="10" name="Picture 2" descr="http://topnews.ae/images/OECD-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4509120"/>
            <a:ext cx="1439862" cy="14398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4" descr="http://upload.wikimedia.org/wikipedia/en/5/5e/Rcuk-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2924944"/>
            <a:ext cx="1224409" cy="12244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3490" name="Picture 2" descr="All Trials">
            <a:hlinkClick r:id="rId7"/>
          </p:cNvPr>
          <p:cNvPicPr>
            <a:picLocks noChangeAspect="1" noChangeArrowheads="1"/>
          </p:cNvPicPr>
          <p:nvPr/>
        </p:nvPicPr>
        <p:blipFill>
          <a:blip r:embed="rId8" cstate="print"/>
          <a:srcRect/>
          <a:stretch>
            <a:fillRect/>
          </a:stretch>
        </p:blipFill>
        <p:spPr bwMode="auto">
          <a:xfrm>
            <a:off x="5076056" y="2924944"/>
            <a:ext cx="1581150" cy="1171575"/>
          </a:xfrm>
          <a:prstGeom prst="rect">
            <a:avLst/>
          </a:prstGeom>
          <a:noFill/>
        </p:spPr>
      </p:pic>
      <p:sp>
        <p:nvSpPr>
          <p:cNvPr id="2" name="TextBox 1"/>
          <p:cNvSpPr txBox="1"/>
          <p:nvPr/>
        </p:nvSpPr>
        <p:spPr>
          <a:xfrm>
            <a:off x="72478" y="178814"/>
            <a:ext cx="3827523" cy="523220"/>
          </a:xfrm>
          <a:prstGeom prst="rect">
            <a:avLst/>
          </a:prstGeom>
          <a:noFill/>
        </p:spPr>
        <p:txBody>
          <a:bodyPr wrap="none" rtlCol="0">
            <a:spAutoFit/>
          </a:bodyPr>
          <a:lstStyle/>
          <a:p>
            <a:r>
              <a:rPr lang="en-GB" sz="2800" dirty="0" smtClean="0">
                <a:solidFill>
                  <a:srgbClr val="FF6600"/>
                </a:solidFill>
              </a:rPr>
              <a:t>Why does RDM matter? </a:t>
            </a:r>
            <a:endParaRPr lang="en-GB" sz="2800" dirty="0">
              <a:solidFill>
                <a:srgbClr val="FF6600"/>
              </a:solidFill>
            </a:endParaRPr>
          </a:p>
        </p:txBody>
      </p:sp>
    </p:spTree>
    <p:extLst>
      <p:ext uri="{BB962C8B-B14F-4D97-AF65-F5344CB8AC3E}">
        <p14:creationId xmlns:p14="http://schemas.microsoft.com/office/powerpoint/2010/main" val="1222527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4294967295"/>
          </p:nvPr>
        </p:nvSpPr>
        <p:spPr>
          <a:xfrm>
            <a:off x="6553200" y="6356350"/>
            <a:ext cx="2133600" cy="365125"/>
          </a:xfrm>
          <a:prstGeom prst="rect">
            <a:avLst/>
          </a:prstGeom>
          <a:noFill/>
          <a:ln>
            <a:miter lim="800000"/>
            <a:headEnd/>
            <a:tailEnd/>
          </a:ln>
        </p:spPr>
        <p:txBody>
          <a:bodyPr/>
          <a:lstStyle/>
          <a:p>
            <a:fld id="{5E6C4C67-8572-4BB9-81AB-046BBBE270EC}" type="slidenum">
              <a:rPr lang="en-US"/>
              <a:pPr/>
              <a:t>7</a:t>
            </a:fld>
            <a:endParaRPr lang="en-US"/>
          </a:p>
        </p:txBody>
      </p:sp>
      <p:pic>
        <p:nvPicPr>
          <p:cNvPr id="4101" name="Picture 2"/>
          <p:cNvPicPr>
            <a:picLocks noChangeAspect="1" noChangeArrowheads="1"/>
          </p:cNvPicPr>
          <p:nvPr/>
        </p:nvPicPr>
        <p:blipFill>
          <a:blip r:embed="rId3" cstate="print"/>
          <a:srcRect/>
          <a:stretch>
            <a:fillRect/>
          </a:stretch>
        </p:blipFill>
        <p:spPr bwMode="auto">
          <a:xfrm>
            <a:off x="179388" y="115889"/>
            <a:ext cx="4248150" cy="6049416"/>
          </a:xfrm>
          <a:prstGeom prst="rect">
            <a:avLst/>
          </a:prstGeom>
          <a:noFill/>
          <a:ln w="9525">
            <a:noFill/>
            <a:miter lim="800000"/>
            <a:headEnd/>
            <a:tailEnd/>
          </a:ln>
        </p:spPr>
      </p:pic>
      <p:sp>
        <p:nvSpPr>
          <p:cNvPr id="4102" name="TextBox 3"/>
          <p:cNvSpPr txBox="1">
            <a:spLocks noChangeArrowheads="1"/>
          </p:cNvSpPr>
          <p:nvPr/>
        </p:nvSpPr>
        <p:spPr bwMode="auto">
          <a:xfrm>
            <a:off x="467990" y="6372036"/>
            <a:ext cx="4464050" cy="369332"/>
          </a:xfrm>
          <a:prstGeom prst="rect">
            <a:avLst/>
          </a:prstGeom>
          <a:noFill/>
          <a:ln w="9525">
            <a:noFill/>
            <a:miter lim="800000"/>
            <a:headEnd/>
            <a:tailEnd/>
          </a:ln>
        </p:spPr>
        <p:txBody>
          <a:bodyPr>
            <a:spAutoFit/>
          </a:bodyPr>
          <a:lstStyle/>
          <a:p>
            <a:pPr>
              <a:spcBef>
                <a:spcPct val="0"/>
              </a:spcBef>
              <a:buClrTx/>
              <a:buFontTx/>
              <a:buNone/>
            </a:pPr>
            <a:r>
              <a:rPr lang="en-GB" b="0" i="1" dirty="0">
                <a:solidFill>
                  <a:schemeClr val="tx1"/>
                </a:solidFill>
                <a:ea typeface="MS PGothic" pitchFamily="34" charset="-128"/>
                <a:cs typeface="Arial" charset="0"/>
              </a:rPr>
              <a:t>http://www.bis.gov.uk/innovatingforgrowth</a:t>
            </a:r>
          </a:p>
        </p:txBody>
      </p:sp>
      <p:pic>
        <p:nvPicPr>
          <p:cNvPr id="4103" name="Picture 3"/>
          <p:cNvPicPr>
            <a:picLocks noChangeAspect="1" noChangeArrowheads="1"/>
          </p:cNvPicPr>
          <p:nvPr/>
        </p:nvPicPr>
        <p:blipFill>
          <a:blip r:embed="rId4" cstate="print"/>
          <a:srcRect/>
          <a:stretch>
            <a:fillRect/>
          </a:stretch>
        </p:blipFill>
        <p:spPr bwMode="auto">
          <a:xfrm>
            <a:off x="4737100" y="315913"/>
            <a:ext cx="3525838" cy="881062"/>
          </a:xfrm>
          <a:prstGeom prst="rect">
            <a:avLst/>
          </a:prstGeom>
          <a:noFill/>
          <a:ln w="9525">
            <a:noFill/>
            <a:miter lim="800000"/>
            <a:headEnd/>
            <a:tailEnd/>
          </a:ln>
        </p:spPr>
      </p:pic>
      <p:pic>
        <p:nvPicPr>
          <p:cNvPr id="4104" name="Picture 13"/>
          <p:cNvPicPr>
            <a:picLocks noChangeAspect="1" noChangeArrowheads="1"/>
          </p:cNvPicPr>
          <p:nvPr/>
        </p:nvPicPr>
        <p:blipFill>
          <a:blip r:embed="rId5" cstate="print"/>
          <a:srcRect/>
          <a:stretch>
            <a:fillRect/>
          </a:stretch>
        </p:blipFill>
        <p:spPr bwMode="auto">
          <a:xfrm>
            <a:off x="844550" y="3644900"/>
            <a:ext cx="8093075" cy="1782763"/>
          </a:xfrm>
          <a:prstGeom prst="rect">
            <a:avLst/>
          </a:prstGeom>
          <a:noFill/>
          <a:ln w="9525">
            <a:noFill/>
            <a:miter lim="800000"/>
            <a:headEnd/>
            <a:tailEnd/>
          </a:ln>
        </p:spPr>
      </p:pic>
      <p:pic>
        <p:nvPicPr>
          <p:cNvPr id="4105" name="Picture 9"/>
          <p:cNvPicPr>
            <a:picLocks noChangeAspect="1" noChangeArrowheads="1"/>
          </p:cNvPicPr>
          <p:nvPr/>
        </p:nvPicPr>
        <p:blipFill>
          <a:blip r:embed="rId6" cstate="print"/>
          <a:srcRect/>
          <a:stretch>
            <a:fillRect/>
          </a:stretch>
        </p:blipFill>
        <p:spPr bwMode="auto">
          <a:xfrm>
            <a:off x="5816600" y="5110163"/>
            <a:ext cx="3105150" cy="1604962"/>
          </a:xfrm>
          <a:prstGeom prst="rect">
            <a:avLst/>
          </a:prstGeom>
          <a:noFill/>
          <a:ln w="9525">
            <a:noFill/>
            <a:miter lim="800000"/>
            <a:headEnd/>
            <a:tailEnd/>
          </a:ln>
        </p:spPr>
      </p:pic>
      <p:sp>
        <p:nvSpPr>
          <p:cNvPr id="4106" name="Rectangle 2"/>
          <p:cNvSpPr txBox="1">
            <a:spLocks noChangeArrowheads="1"/>
          </p:cNvSpPr>
          <p:nvPr/>
        </p:nvSpPr>
        <p:spPr bwMode="auto">
          <a:xfrm>
            <a:off x="4427538" y="1700213"/>
            <a:ext cx="4608512" cy="979487"/>
          </a:xfrm>
          <a:prstGeom prst="rect">
            <a:avLst/>
          </a:prstGeom>
          <a:solidFill>
            <a:schemeClr val="bg1"/>
          </a:solidFill>
          <a:ln w="9525">
            <a:noFill/>
            <a:miter lim="800000"/>
            <a:headEnd/>
            <a:tailEnd/>
          </a:ln>
        </p:spPr>
        <p:txBody>
          <a:bodyPr anchor="ctr"/>
          <a:lstStyle/>
          <a:p>
            <a:pPr eaLnBrk="0" hangingPunct="0">
              <a:spcBef>
                <a:spcPct val="0"/>
              </a:spcBef>
              <a:buClrTx/>
              <a:buFontTx/>
              <a:buNone/>
            </a:pPr>
            <a:r>
              <a:rPr lang="en-GB" sz="6000" b="0" dirty="0">
                <a:solidFill>
                  <a:schemeClr val="tx1"/>
                </a:solidFill>
                <a:ea typeface="MS PGothic" pitchFamily="34" charset="-128"/>
              </a:rPr>
              <a:t>…open data</a:t>
            </a:r>
            <a:r>
              <a:rPr lang="en-GB" sz="4000" b="0" dirty="0">
                <a:solidFill>
                  <a:schemeClr val="tx1"/>
                </a:solidFill>
                <a:ea typeface="MS PGothic" pitchFamily="34" charset="-128"/>
              </a:rPr>
              <a:t> </a:t>
            </a:r>
          </a:p>
        </p:txBody>
      </p:sp>
    </p:spTree>
    <p:extLst>
      <p:ext uri="{BB962C8B-B14F-4D97-AF65-F5344CB8AC3E}">
        <p14:creationId xmlns:p14="http://schemas.microsoft.com/office/powerpoint/2010/main" val="9433616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pPr algn="ctr"/>
            <a:r>
              <a:rPr lang="en-GB" dirty="0" smtClean="0"/>
              <a:t>About this course</a:t>
            </a:r>
            <a:endParaRPr lang="en-GB" dirty="0"/>
          </a:p>
        </p:txBody>
      </p:sp>
      <p:sp>
        <p:nvSpPr>
          <p:cNvPr id="3" name="Content Placeholder 2"/>
          <p:cNvSpPr>
            <a:spLocks noGrp="1"/>
          </p:cNvSpPr>
          <p:nvPr>
            <p:ph idx="1"/>
          </p:nvPr>
        </p:nvSpPr>
        <p:spPr>
          <a:xfrm>
            <a:off x="251520" y="1556792"/>
            <a:ext cx="8640960" cy="4896544"/>
          </a:xfrm>
        </p:spPr>
        <p:txBody>
          <a:bodyPr/>
          <a:lstStyle/>
          <a:p>
            <a:pPr>
              <a:buFont typeface="Wingdings" pitchFamily="2" charset="2"/>
              <a:buChar char=""/>
            </a:pPr>
            <a:r>
              <a:rPr lang="en-GB" dirty="0" smtClean="0">
                <a:solidFill>
                  <a:schemeClr val="accent6"/>
                </a:solidFill>
              </a:rPr>
              <a:t>Short presentations with exercises and discussion</a:t>
            </a:r>
          </a:p>
          <a:p>
            <a:pPr>
              <a:buNone/>
            </a:pPr>
            <a:endParaRPr lang="en-GB" dirty="0" smtClean="0">
              <a:solidFill>
                <a:schemeClr val="accent6"/>
              </a:solidFill>
            </a:endParaRPr>
          </a:p>
          <a:p>
            <a:r>
              <a:rPr lang="en-GB" dirty="0" smtClean="0"/>
              <a:t>Research </a:t>
            </a:r>
            <a:r>
              <a:rPr lang="en-GB" dirty="0"/>
              <a:t>Data Management Landscape </a:t>
            </a:r>
          </a:p>
          <a:p>
            <a:r>
              <a:rPr lang="en-GB" dirty="0" smtClean="0"/>
              <a:t>Introduction </a:t>
            </a:r>
            <a:r>
              <a:rPr lang="en-GB" dirty="0"/>
              <a:t>to Data </a:t>
            </a:r>
            <a:r>
              <a:rPr lang="en-GB" dirty="0" smtClean="0"/>
              <a:t>Sharing and Data Management </a:t>
            </a:r>
            <a:r>
              <a:rPr lang="en-GB" dirty="0"/>
              <a:t>Planning</a:t>
            </a:r>
          </a:p>
          <a:p>
            <a:r>
              <a:rPr lang="en-GB" dirty="0" smtClean="0"/>
              <a:t>Data sharing exercise </a:t>
            </a:r>
            <a:endParaRPr lang="en-GB" dirty="0"/>
          </a:p>
          <a:p>
            <a:r>
              <a:rPr lang="en-GB" dirty="0" err="1" smtClean="0"/>
              <a:t>DMPonline</a:t>
            </a:r>
            <a:r>
              <a:rPr lang="en-GB" dirty="0" smtClean="0"/>
              <a:t> </a:t>
            </a:r>
            <a:r>
              <a:rPr lang="en-GB" dirty="0"/>
              <a:t>demonstration </a:t>
            </a:r>
            <a:endParaRPr lang="en-GB" dirty="0" smtClean="0"/>
          </a:p>
          <a:p>
            <a:r>
              <a:rPr lang="en-GB" dirty="0" smtClean="0"/>
              <a:t>Lunch</a:t>
            </a:r>
            <a:endParaRPr lang="en-GB" dirty="0"/>
          </a:p>
          <a:p>
            <a:pPr marL="457200" lvl="1" indent="0">
              <a:buNone/>
            </a:pPr>
            <a:endParaRPr lang="en-GB" dirty="0" smtClean="0">
              <a:solidFill>
                <a:schemeClr val="accent6"/>
              </a:solidFill>
            </a:endParaRPr>
          </a:p>
          <a:p>
            <a:pPr marL="457200" lvl="1" indent="0">
              <a:buNone/>
            </a:pPr>
            <a:endParaRPr lang="en-GB" dirty="0" smtClean="0">
              <a:solidFill>
                <a:schemeClr val="accent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214313"/>
            <a:ext cx="4521200" cy="642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Box 4"/>
          <p:cNvSpPr txBox="1">
            <a:spLocks noChangeArrowheads="1"/>
          </p:cNvSpPr>
          <p:nvPr/>
        </p:nvSpPr>
        <p:spPr bwMode="auto">
          <a:xfrm>
            <a:off x="5003800" y="1557338"/>
            <a:ext cx="3671888"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000" i="1"/>
              <a:t>“Data sets are becoming the new instruments of science”</a:t>
            </a:r>
          </a:p>
          <a:p>
            <a:pPr eaLnBrk="1" hangingPunct="1">
              <a:spcBef>
                <a:spcPct val="0"/>
              </a:spcBef>
              <a:buFontTx/>
              <a:buNone/>
            </a:pPr>
            <a:endParaRPr lang="en-GB" altLang="en-US" sz="4800" i="1"/>
          </a:p>
          <a:p>
            <a:pPr eaLnBrk="1" hangingPunct="1">
              <a:spcBef>
                <a:spcPct val="0"/>
              </a:spcBef>
              <a:buFontTx/>
              <a:buNone/>
            </a:pPr>
            <a:r>
              <a:rPr lang="en-GB" altLang="en-US" sz="1800"/>
              <a:t>Dan Atkins, University of Michigan</a:t>
            </a:r>
          </a:p>
        </p:txBody>
      </p:sp>
    </p:spTree>
    <p:extLst>
      <p:ext uri="{BB962C8B-B14F-4D97-AF65-F5344CB8AC3E}">
        <p14:creationId xmlns:p14="http://schemas.microsoft.com/office/powerpoint/2010/main" val="2162887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2064</TotalTime>
  <Words>1279</Words>
  <Application>Microsoft Office PowerPoint</Application>
  <PresentationFormat>On-screen Show (4:3)</PresentationFormat>
  <Paragraphs>203</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1_Blank Presentation</vt:lpstr>
      <vt:lpstr>Introduction to Research Data Management  </vt:lpstr>
      <vt:lpstr>The Digital Curation Centre</vt:lpstr>
      <vt:lpstr>Data Management Planning</vt:lpstr>
      <vt:lpstr>PowerPoint Presentation</vt:lpstr>
      <vt:lpstr>PowerPoint Presentation</vt:lpstr>
      <vt:lpstr>‘Conducting research on existing data sets less expensive than setting up new studies and novel linkage can widen focus’  Dr Jim Lewsey, Statistical Analysis of Linked Health Data (SALHDa), Launch of HEHTA </vt:lpstr>
      <vt:lpstr>PowerPoint Presentation</vt:lpstr>
      <vt:lpstr>About this course</vt:lpstr>
      <vt:lpstr>PowerPoint Presentation</vt:lpstr>
      <vt:lpstr>PowerPoint Presentation</vt:lpstr>
      <vt:lpstr>PowerPoint Presentation</vt:lpstr>
      <vt:lpstr>PowerPoint Presentation</vt:lpstr>
      <vt:lpstr>Funders’ expectations of public access</vt:lpstr>
      <vt:lpstr>Research funder data policies</vt:lpstr>
      <vt:lpstr>Ultimately funders expect:</vt:lpstr>
      <vt:lpstr>PowerPoint Presentation</vt:lpstr>
      <vt:lpstr>Benefits of data sharing (1)</vt:lpstr>
      <vt:lpstr>Benefits of data sharing (2)</vt:lpstr>
      <vt:lpstr>Benefits of data sharing (3)</vt:lpstr>
      <vt:lpstr>PowerPoint Presentation</vt:lpstr>
      <vt:lpstr>Data Management Planning</vt:lpstr>
      <vt:lpstr>Research funders’ policies</vt:lpstr>
      <vt:lpstr>Key differences in policies</vt:lpstr>
      <vt:lpstr>What RDM cost can be included?</vt:lpstr>
      <vt:lpstr>How should costs be included?</vt:lpstr>
      <vt:lpstr>Key messages</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pcguest</cp:lastModifiedBy>
  <cp:revision>206</cp:revision>
  <cp:lastPrinted>2014-06-03T16:34:26Z</cp:lastPrinted>
  <dcterms:created xsi:type="dcterms:W3CDTF">2013-04-05T08:58:21Z</dcterms:created>
  <dcterms:modified xsi:type="dcterms:W3CDTF">2014-08-01T08:18:39Z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